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</p:sldIdLst>
  <p:sldSz cy="5143500" cx="9144000"/>
  <p:notesSz cx="6858000" cy="9144000"/>
  <p:embeddedFontLst>
    <p:embeddedFont>
      <p:font typeface="Economica"/>
      <p:regular r:id="rId88"/>
      <p:bold r:id="rId89"/>
      <p:italic r:id="rId90"/>
      <p:boldItalic r:id="rId91"/>
    </p:embeddedFont>
    <p:embeddedFont>
      <p:font typeface="Exo 2"/>
      <p:regular r:id="rId92"/>
      <p:bold r:id="rId93"/>
      <p:italic r:id="rId94"/>
      <p:boldItalic r:id="rId95"/>
    </p:embeddedFont>
    <p:embeddedFont>
      <p:font typeface="Open Sans"/>
      <p:regular r:id="rId96"/>
      <p:bold r:id="rId97"/>
      <p:italic r:id="rId98"/>
      <p:boldItalic r:id="rId99"/>
    </p:embeddedFont>
    <p:embeddedFont>
      <p:font typeface="Century Gothic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18137C4B-27D3-4119-BCDA-5A50EBF55BC4}">
  <a:tblStyle styleId="{18137C4B-27D3-4119-BCDA-5A50EBF55BC4}" styleName="Table_0">
    <a:wholeTbl>
      <a:tcTxStyle b="off" i="off">
        <a:font>
          <a:latin typeface="Exo 2 Light"/>
          <a:ea typeface="Exo 2 Light"/>
          <a:cs typeface="Exo 2 Light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7ECF1"/>
          </a:solidFill>
        </a:fill>
      </a:tcStyle>
    </a:wholeTbl>
    <a:band1H>
      <a:tcStyle>
        <a:fill>
          <a:solidFill>
            <a:srgbClr val="CCD7E2"/>
          </a:solidFill>
        </a:fill>
      </a:tcStyle>
    </a:band1H>
    <a:band1V>
      <a:tcStyle>
        <a:fill>
          <a:solidFill>
            <a:srgbClr val="CCD7E2"/>
          </a:solidFill>
        </a:fill>
      </a:tcStyle>
    </a:band1V>
    <a:lastCol>
      <a:tcTxStyle b="on" i="off">
        <a:font>
          <a:latin typeface="Exo 2 Light"/>
          <a:ea typeface="Exo 2 Light"/>
          <a:cs typeface="Exo 2 Light"/>
        </a:font>
        <a:srgbClr val="FFFFFF"/>
      </a:tcTxStyle>
      <a:tcStyle>
        <a:fill>
          <a:solidFill>
            <a:srgbClr val="347FAD"/>
          </a:solidFill>
        </a:fill>
      </a:tcStyle>
    </a:lastCol>
    <a:firstCol>
      <a:tcTxStyle b="on" i="off">
        <a:font>
          <a:latin typeface="Exo 2 Light"/>
          <a:ea typeface="Exo 2 Light"/>
          <a:cs typeface="Exo 2 Light"/>
        </a:font>
        <a:srgbClr val="FFFFFF"/>
      </a:tcTxStyle>
      <a:tcStyle>
        <a:fill>
          <a:solidFill>
            <a:srgbClr val="347FAD"/>
          </a:solidFill>
        </a:fill>
      </a:tcStyle>
    </a:firstCol>
    <a:lastRow>
      <a:tcTxStyle b="on" i="off">
        <a:font>
          <a:latin typeface="Exo 2 Light"/>
          <a:ea typeface="Exo 2 Light"/>
          <a:cs typeface="Exo 2 Light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rgbClr val="347FAD"/>
          </a:solidFill>
        </a:fill>
      </a:tcStyle>
    </a:lastRow>
    <a:firstRow>
      <a:tcTxStyle b="on" i="off">
        <a:font>
          <a:latin typeface="Exo 2 Light"/>
          <a:ea typeface="Exo 2 Light"/>
          <a:cs typeface="Exo 2 Light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rgbClr val="347FAD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CenturyGothic-boldItalic.fntdata"/><Relationship Id="rId102" Type="http://schemas.openxmlformats.org/officeDocument/2006/relationships/font" Target="fonts/CenturyGothic-italic.fntdata"/><Relationship Id="rId101" Type="http://schemas.openxmlformats.org/officeDocument/2006/relationships/font" Target="fonts/CenturyGothic-bold.fntdata"/><Relationship Id="rId100" Type="http://schemas.openxmlformats.org/officeDocument/2006/relationships/font" Target="fonts/CenturyGothic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Exo2-boldItalic.fntdata"/><Relationship Id="rId94" Type="http://schemas.openxmlformats.org/officeDocument/2006/relationships/font" Target="fonts/Exo2-italic.fntdata"/><Relationship Id="rId97" Type="http://schemas.openxmlformats.org/officeDocument/2006/relationships/font" Target="fonts/OpenSans-bold.fntdata"/><Relationship Id="rId96" Type="http://schemas.openxmlformats.org/officeDocument/2006/relationships/font" Target="fonts/OpenSans-regular.fntdata"/><Relationship Id="rId11" Type="http://schemas.openxmlformats.org/officeDocument/2006/relationships/slide" Target="slides/slide6.xml"/><Relationship Id="rId99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98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Economica-boldItalic.fntdata"/><Relationship Id="rId90" Type="http://schemas.openxmlformats.org/officeDocument/2006/relationships/font" Target="fonts/Economica-italic.fntdata"/><Relationship Id="rId93" Type="http://schemas.openxmlformats.org/officeDocument/2006/relationships/font" Target="fonts/Exo2-bold.fntdata"/><Relationship Id="rId92" Type="http://schemas.openxmlformats.org/officeDocument/2006/relationships/font" Target="fonts/Exo2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font" Target="fonts/Economica-regular.fntdata"/><Relationship Id="rId87" Type="http://schemas.openxmlformats.org/officeDocument/2006/relationships/slide" Target="slides/slide82.xml"/><Relationship Id="rId89" Type="http://schemas.openxmlformats.org/officeDocument/2006/relationships/font" Target="fonts/Economica-bold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Shape 5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Shape 7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Shape 7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Shape 7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Shape 9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Shape 9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Shape 9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Shape 9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Shape 9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Shape 9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Shape 9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Shape 9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Shape 10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Shape 10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Shape 10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Shape 10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10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Shape 10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53" name="Shape 1053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62" name="Shape 1062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Shape 1068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69" name="Shape 1069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Shape 1075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76" name="Shape 1076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83" name="Shape 1083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 txBox="1"/>
          <p:nvPr>
            <p:ph idx="1" type="body"/>
          </p:nvPr>
        </p:nvSpPr>
        <p:spPr>
          <a:xfrm>
            <a:off x="685784" y="434339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1350" lIns="81350" rIns="81350" tIns="813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090" name="Shape 1090"/>
          <p:cNvSpPr/>
          <p:nvPr>
            <p:ph idx="2" type="sldImg"/>
          </p:nvPr>
        </p:nvSpPr>
        <p:spPr>
          <a:xfrm>
            <a:off x="381495" y="685791"/>
            <a:ext cx="60956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7F7F7F"/>
              </a:gs>
              <a:gs pos="78000">
                <a:srgbClr val="3F3F3F"/>
              </a:gs>
              <a:gs pos="100000">
                <a:srgbClr val="26262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3262212" y="0"/>
            <a:ext cx="1309800" cy="1088100"/>
          </a:xfrm>
          <a:prstGeom prst="rtTriangle">
            <a:avLst/>
          </a:prstGeom>
          <a:solidFill>
            <a:srgbClr val="F50057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 flipH="1" rot="10800000">
            <a:off x="4572012" y="0"/>
            <a:ext cx="1309800" cy="1088100"/>
          </a:xfrm>
          <a:prstGeom prst="rtTriangle">
            <a:avLst/>
          </a:prstGeom>
          <a:solidFill>
            <a:srgbClr val="D4004B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type="ctrTitle"/>
          </p:nvPr>
        </p:nvSpPr>
        <p:spPr>
          <a:xfrm>
            <a:off x="1130100" y="1397137"/>
            <a:ext cx="6883800" cy="16581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1130100" y="3196162"/>
            <a:ext cx="6883800" cy="5502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2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, Conte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457171" y="1203630"/>
            <a:ext cx="8228700" cy="29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500" u="none" cap="none" strike="noStrike"/>
            </a:lvl1pPr>
            <a:lvl2pPr indent="0" lvl="1" marL="381000" marR="0" rtl="0" algn="l">
              <a:spcBef>
                <a:spcPts val="0"/>
              </a:spcBef>
              <a:buNone/>
              <a:defRPr b="0" i="0" sz="1500" u="none" cap="none" strike="noStrike"/>
            </a:lvl2pPr>
            <a:lvl3pPr indent="0" lvl="2" marL="762000" marR="0" rtl="0" algn="l">
              <a:spcBef>
                <a:spcPts val="0"/>
              </a:spcBef>
              <a:buNone/>
              <a:defRPr b="0" i="0" sz="1500" u="none" cap="none" strike="noStrike"/>
            </a:lvl3pPr>
            <a:lvl4pPr indent="0" lvl="3" marL="1143000" marR="0" rtl="0" algn="l">
              <a:spcBef>
                <a:spcPts val="0"/>
              </a:spcBef>
              <a:buNone/>
              <a:defRPr b="0" i="0" sz="1500" u="none" cap="none" strike="noStrike"/>
            </a:lvl4pPr>
            <a:lvl5pPr indent="0" lvl="4" marL="1524000" marR="0" rtl="0" algn="l">
              <a:spcBef>
                <a:spcPts val="0"/>
              </a:spcBef>
              <a:buNone/>
              <a:defRPr b="0" i="0" sz="1500" u="none" cap="none" strike="noStrike"/>
            </a:lvl5pPr>
            <a:lvl6pPr indent="0" lvl="5" marL="1905000" marR="0" rtl="0" algn="l">
              <a:spcBef>
                <a:spcPts val="0"/>
              </a:spcBef>
              <a:buNone/>
              <a:defRPr b="0" i="0" sz="1500" u="none" cap="none" strike="noStrike"/>
            </a:lvl6pPr>
            <a:lvl7pPr indent="0" lvl="6" marL="2286000" marR="0" rtl="0" algn="l">
              <a:spcBef>
                <a:spcPts val="0"/>
              </a:spcBef>
              <a:buNone/>
              <a:defRPr b="0" i="0" sz="1500" u="none" cap="none" strike="noStrike"/>
            </a:lvl7pPr>
            <a:lvl8pPr indent="0" lvl="7" marL="2667000" marR="0" rtl="0" algn="l">
              <a:spcBef>
                <a:spcPts val="0"/>
              </a:spcBef>
              <a:buNone/>
              <a:defRPr b="0" i="0" sz="1500" u="none" cap="none" strike="noStrike"/>
            </a:lvl8pPr>
            <a:lvl9pPr indent="0" lvl="8" marL="3035300" marR="0" rtl="0" algn="l">
              <a:spcBef>
                <a:spcPts val="0"/>
              </a:spcBef>
              <a:buNone/>
              <a:defRPr b="0" i="0" sz="15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42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gif"/><Relationship Id="rId4" Type="http://schemas.openxmlformats.org/officeDocument/2006/relationships/image" Target="../media/image4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61.png"/><Relationship Id="rId7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0.png"/><Relationship Id="rId13" Type="http://schemas.openxmlformats.org/officeDocument/2006/relationships/image" Target="../media/image81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6.png"/><Relationship Id="rId4" Type="http://schemas.openxmlformats.org/officeDocument/2006/relationships/image" Target="../media/image74.png"/><Relationship Id="rId9" Type="http://schemas.openxmlformats.org/officeDocument/2006/relationships/image" Target="../media/image73.png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7" Type="http://schemas.openxmlformats.org/officeDocument/2006/relationships/image" Target="../media/image82.png"/><Relationship Id="rId16" Type="http://schemas.openxmlformats.org/officeDocument/2006/relationships/image" Target="../media/image79.png"/><Relationship Id="rId5" Type="http://schemas.openxmlformats.org/officeDocument/2006/relationships/image" Target="../media/image67.png"/><Relationship Id="rId19" Type="http://schemas.openxmlformats.org/officeDocument/2006/relationships/image" Target="../media/image84.png"/><Relationship Id="rId6" Type="http://schemas.openxmlformats.org/officeDocument/2006/relationships/image" Target="../media/image71.png"/><Relationship Id="rId18" Type="http://schemas.openxmlformats.org/officeDocument/2006/relationships/image" Target="../media/image80.png"/><Relationship Id="rId7" Type="http://schemas.openxmlformats.org/officeDocument/2006/relationships/image" Target="../media/image68.png"/><Relationship Id="rId8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6.png"/><Relationship Id="rId4" Type="http://schemas.openxmlformats.org/officeDocument/2006/relationships/image" Target="../media/image8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png"/><Relationship Id="rId4" Type="http://schemas.openxmlformats.org/officeDocument/2006/relationships/image" Target="../media/image02.jpg"/><Relationship Id="rId9" Type="http://schemas.openxmlformats.org/officeDocument/2006/relationships/image" Target="../media/image07.png"/><Relationship Id="rId5" Type="http://schemas.openxmlformats.org/officeDocument/2006/relationships/image" Target="../media/image04.png"/><Relationship Id="rId6" Type="http://schemas.openxmlformats.org/officeDocument/2006/relationships/image" Target="../media/image08.png"/><Relationship Id="rId7" Type="http://schemas.openxmlformats.org/officeDocument/2006/relationships/image" Target="../media/image03.png"/><Relationship Id="rId8" Type="http://schemas.openxmlformats.org/officeDocument/2006/relationships/image" Target="../media/image2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Relationship Id="rId4" Type="http://schemas.openxmlformats.org/officeDocument/2006/relationships/image" Target="../media/image0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2.png"/><Relationship Id="rId10" Type="http://schemas.openxmlformats.org/officeDocument/2006/relationships/image" Target="../media/image90.png"/><Relationship Id="rId13" Type="http://schemas.openxmlformats.org/officeDocument/2006/relationships/image" Target="../media/image99.png"/><Relationship Id="rId12" Type="http://schemas.openxmlformats.org/officeDocument/2006/relationships/image" Target="../media/image9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5" Type="http://schemas.openxmlformats.org/officeDocument/2006/relationships/image" Target="../media/image96.png"/><Relationship Id="rId14" Type="http://schemas.openxmlformats.org/officeDocument/2006/relationships/image" Target="../media/image98.png"/><Relationship Id="rId17" Type="http://schemas.openxmlformats.org/officeDocument/2006/relationships/image" Target="../media/image97.png"/><Relationship Id="rId16" Type="http://schemas.openxmlformats.org/officeDocument/2006/relationships/image" Target="../media/image101.png"/><Relationship Id="rId5" Type="http://schemas.openxmlformats.org/officeDocument/2006/relationships/image" Target="../media/image91.png"/><Relationship Id="rId19" Type="http://schemas.openxmlformats.org/officeDocument/2006/relationships/image" Target="../media/image102.png"/><Relationship Id="rId6" Type="http://schemas.openxmlformats.org/officeDocument/2006/relationships/image" Target="../media/image94.png"/><Relationship Id="rId18" Type="http://schemas.openxmlformats.org/officeDocument/2006/relationships/image" Target="../media/image100.png"/><Relationship Id="rId7" Type="http://schemas.openxmlformats.org/officeDocument/2006/relationships/image" Target="../media/image93.png"/><Relationship Id="rId8" Type="http://schemas.openxmlformats.org/officeDocument/2006/relationships/image" Target="../media/image8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png"/><Relationship Id="rId10" Type="http://schemas.openxmlformats.org/officeDocument/2006/relationships/image" Target="../media/image110.png"/><Relationship Id="rId13" Type="http://schemas.openxmlformats.org/officeDocument/2006/relationships/image" Target="../media/image114.png"/><Relationship Id="rId1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3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3.png"/><Relationship Id="rId5" Type="http://schemas.openxmlformats.org/officeDocument/2006/relationships/image" Target="../media/image106.png"/><Relationship Id="rId6" Type="http://schemas.openxmlformats.org/officeDocument/2006/relationships/image" Target="../media/image105.png"/><Relationship Id="rId7" Type="http://schemas.openxmlformats.org/officeDocument/2006/relationships/image" Target="../media/image108.png"/><Relationship Id="rId8" Type="http://schemas.openxmlformats.org/officeDocument/2006/relationships/image" Target="../media/image10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hyperlink" Target="http://www.slideshare.net/nervanasys/sd-meetup-12215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2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0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0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0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6.png"/><Relationship Id="rId4" Type="http://schemas.openxmlformats.org/officeDocument/2006/relationships/image" Target="../media/image1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7.png"/><Relationship Id="rId4" Type="http://schemas.openxmlformats.org/officeDocument/2006/relationships/image" Target="../media/image115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1.jpg"/><Relationship Id="rId8" Type="http://schemas.openxmlformats.org/officeDocument/2006/relationships/image" Target="../media/image0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24.jpg"/><Relationship Id="rId4" Type="http://schemas.openxmlformats.org/officeDocument/2006/relationships/image" Target="../media/image127.jpg"/><Relationship Id="rId5" Type="http://schemas.openxmlformats.org/officeDocument/2006/relationships/image" Target="../media/image122.png"/><Relationship Id="rId6" Type="http://schemas.openxmlformats.org/officeDocument/2006/relationships/image" Target="../media/image126.jpg"/><Relationship Id="rId7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3.png"/><Relationship Id="rId4" Type="http://schemas.openxmlformats.org/officeDocument/2006/relationships/image" Target="../media/image0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25.png"/><Relationship Id="rId4" Type="http://schemas.openxmlformats.org/officeDocument/2006/relationships/image" Target="../media/image0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9.png"/><Relationship Id="rId4" Type="http://schemas.openxmlformats.org/officeDocument/2006/relationships/image" Target="../media/image06.png"/><Relationship Id="rId5" Type="http://schemas.openxmlformats.org/officeDocument/2006/relationships/image" Target="../media/image12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34.png"/><Relationship Id="rId4" Type="http://schemas.openxmlformats.org/officeDocument/2006/relationships/image" Target="../media/image132.png"/><Relationship Id="rId5" Type="http://schemas.openxmlformats.org/officeDocument/2006/relationships/image" Target="../media/image131.png"/><Relationship Id="rId6" Type="http://schemas.openxmlformats.org/officeDocument/2006/relationships/image" Target="../media/image13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6.png"/><Relationship Id="rId4" Type="http://schemas.openxmlformats.org/officeDocument/2006/relationships/image" Target="../media/image06.png"/><Relationship Id="rId5" Type="http://schemas.openxmlformats.org/officeDocument/2006/relationships/image" Target="../media/image13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06.png"/><Relationship Id="rId4" Type="http://schemas.openxmlformats.org/officeDocument/2006/relationships/image" Target="../media/image13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1.png"/><Relationship Id="rId4" Type="http://schemas.openxmlformats.org/officeDocument/2006/relationships/image" Target="../media/image138.png"/><Relationship Id="rId5" Type="http://schemas.openxmlformats.org/officeDocument/2006/relationships/image" Target="../media/image140.png"/><Relationship Id="rId6" Type="http://schemas.openxmlformats.org/officeDocument/2006/relationships/image" Target="../media/image146.png"/><Relationship Id="rId7" Type="http://schemas.openxmlformats.org/officeDocument/2006/relationships/image" Target="../media/image142.png"/><Relationship Id="rId8" Type="http://schemas.openxmlformats.org/officeDocument/2006/relationships/image" Target="../media/image14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medium.com/@karpathy/yes-you-should-understand-backprop-e2f06eab496b#.yfvzwqilv" TargetMode="External"/><Relationship Id="rId4" Type="http://schemas.openxmlformats.org/officeDocument/2006/relationships/hyperlink" Target="http://cs231n.github.io/optimization-2/" TargetMode="External"/><Relationship Id="rId5" Type="http://schemas.openxmlformats.org/officeDocument/2006/relationships/hyperlink" Target="http://sebastianruder.com/optimizing-gradient-descent/" TargetMode="External"/><Relationship Id="rId6" Type="http://schemas.openxmlformats.org/officeDocument/2006/relationships/hyperlink" Target="http://karpathy.github.io/2015/05/21/rnn-effectiveness/" TargetMode="External"/><Relationship Id="rId7" Type="http://schemas.openxmlformats.org/officeDocument/2006/relationships/hyperlink" Target="http://cs231n.stanford.edu/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3.png"/><Relationship Id="rId4" Type="http://schemas.openxmlformats.org/officeDocument/2006/relationships/image" Target="../media/image14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43.png"/><Relationship Id="rId4" Type="http://schemas.openxmlformats.org/officeDocument/2006/relationships/image" Target="../media/image15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43.png"/><Relationship Id="rId4" Type="http://schemas.openxmlformats.org/officeDocument/2006/relationships/image" Target="../media/image15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43.png"/><Relationship Id="rId4" Type="http://schemas.openxmlformats.org/officeDocument/2006/relationships/image" Target="../media/image15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43.png"/><Relationship Id="rId4" Type="http://schemas.openxmlformats.org/officeDocument/2006/relationships/image" Target="../media/image1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1130100" y="1397137"/>
            <a:ext cx="6883800" cy="165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 for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Recommender Systems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1130100" y="3196162"/>
            <a:ext cx="6883800" cy="55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Massimo Quadrana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16-18 January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Activation functions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0" y="1225225"/>
            <a:ext cx="2520249" cy="19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875" y="1228687"/>
            <a:ext cx="2520249" cy="1921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3250" y="1317025"/>
            <a:ext cx="2520250" cy="18551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636675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Sigmoid 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749262"/>
            <a:ext cx="2520249" cy="4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4007" y="3749275"/>
            <a:ext cx="1571367" cy="41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5375" y="3749275"/>
            <a:ext cx="974775" cy="4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3606550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Tanh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6461575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ReLU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29400" y="3749279"/>
            <a:ext cx="3027950" cy="354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Feed Forward Neural Networks</a:t>
            </a: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7551" y="1139851"/>
            <a:ext cx="5748900" cy="286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585" y="4259425"/>
            <a:ext cx="5114825" cy="4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Flow graph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311700" y="1225225"/>
            <a:ext cx="5029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Forward propagation can be represented as a flow graph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Each box has a </a:t>
            </a:r>
            <a:r>
              <a:rPr b="1" lang="en"/>
              <a:t>fprop</a:t>
            </a:r>
            <a:r>
              <a:rPr lang="en"/>
              <a:t> function that computes the output of the box given its parents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Calling fprop of each box in order leads to forward propagation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Used by most DL libraries (e.g., Theano, TensorFlow)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525" y="1056487"/>
            <a:ext cx="2018006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Empirical loss minimization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                                  Is a loss function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metric we want to optimize (e.g., squared-error) or its smooth approximation (e.g, AUC → BPR, MRR → CLIMF)</a:t>
            </a:r>
            <a:br>
              <a:rPr lang="en"/>
            </a:b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         Is a regularizer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950" y="1008675"/>
            <a:ext cx="4395024" cy="7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50" y="2077375"/>
            <a:ext cx="2071149" cy="40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650" y="3071525"/>
            <a:ext cx="602325" cy="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Learning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neural network learns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We can maximize the probabilities of         given the training data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Stochastic Gradient Descent (SGD):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●"/>
            </a:pPr>
            <a:r>
              <a:rPr lang="en" sz="1400"/>
              <a:t>For N epochs</a:t>
            </a:r>
          </a:p>
          <a:p>
            <a:pPr indent="-317500" lvl="0" marL="914400" rtl="0">
              <a:spcBef>
                <a:spcPts val="0"/>
              </a:spcBef>
              <a:buSzPct val="100000"/>
              <a:buChar char="-"/>
            </a:pPr>
            <a:r>
              <a:rPr lang="en" sz="1400"/>
              <a:t>For every training sample</a:t>
            </a:r>
            <a:br>
              <a:rPr lang="en" sz="1400"/>
            </a:br>
          </a:p>
          <a:p>
            <a:pPr indent="-317500" lvl="1" marL="1371600" rtl="0">
              <a:spcBef>
                <a:spcPts val="0"/>
              </a:spcBef>
              <a:buSzPct val="100000"/>
              <a:buChar char="-"/>
            </a:pPr>
            <a:r>
              <a:rPr lang="en"/>
              <a:t>compute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275" y="1147225"/>
            <a:ext cx="2731325" cy="53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150" y="1743050"/>
            <a:ext cx="361275" cy="3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261" y="1743044"/>
            <a:ext cx="460088" cy="3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4292" y="3040675"/>
            <a:ext cx="1065857" cy="3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00" y="3553749"/>
            <a:ext cx="2990783" cy="30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Activation functions - Partial derivatives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636675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Sigmoid 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3606550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Tanh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6461575" y="3232075"/>
            <a:ext cx="2163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ReLU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874" y="3658350"/>
            <a:ext cx="2520249" cy="420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550" y="3628465"/>
            <a:ext cx="2163600" cy="47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0855" y="3612024"/>
            <a:ext cx="1868119" cy="42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6537" y="1252787"/>
            <a:ext cx="2676750" cy="18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6562" y="1157000"/>
            <a:ext cx="2581937" cy="213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875" y="1169174"/>
            <a:ext cx="2973322" cy="213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Backpropagation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311700" y="1225225"/>
            <a:ext cx="5281500" cy="37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 the chain rule to compute gradients efficiently, </a:t>
            </a:r>
            <a:r>
              <a:rPr i="1" lang="en"/>
              <a:t>top to bottom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flow graph, each box has a </a:t>
            </a:r>
            <a:r>
              <a:rPr b="1" lang="en"/>
              <a:t>bprop</a:t>
            </a:r>
            <a:r>
              <a:rPr lang="en"/>
              <a:t> function: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Computes the gradient of the loss wrt each parent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By calling bprop in reverse order we get the backpropagation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⇒ </a:t>
            </a:r>
            <a:r>
              <a:rPr b="1" lang="en"/>
              <a:t>Automatic differentiation!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275" y="726000"/>
            <a:ext cx="1795030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Backpropagation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311700" y="1225225"/>
            <a:ext cx="5281500" cy="374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the chain rule to compute gradients efficiently, </a:t>
            </a:r>
            <a:r>
              <a:rPr i="1" lang="en"/>
              <a:t>top to bottom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Automatic differentiation: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the flow graph, each box has a </a:t>
            </a:r>
            <a:r>
              <a:rPr b="1" lang="en"/>
              <a:t>bprop</a:t>
            </a:r>
            <a:r>
              <a:rPr lang="en"/>
              <a:t> function: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Computes the gradient of the loss wrt each parent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By calling bprop in reverse order we get the backpropagation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7175" y="726012"/>
            <a:ext cx="1775136" cy="369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training deep nets is hard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311700" y="1225225"/>
            <a:ext cx="8176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ISSUES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Optimization is hard → underfitting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Gradients vanish through several layers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Saturated units block gradient propagation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Overfitting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Complex functions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DNNs have many parameters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Depending on the problem, one of the two situations dominates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training deep nets is hard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311700" y="1225225"/>
            <a:ext cx="8176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Solutions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</a:t>
            </a:r>
            <a:r>
              <a:rPr lang="en"/>
              <a:t>nderfitting: better optimize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Use better optimization procedures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Use more data, train with GPUs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Overfitting: better regularization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Layerwise pretraining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Dropout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Other tricks: “smart” initialization, batch/layer normalization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Disclaimer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225225"/>
            <a:ext cx="55068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this presentation </a:t>
            </a:r>
            <a:r>
              <a:rPr b="1" lang="en"/>
              <a:t>is</a:t>
            </a:r>
            <a:r>
              <a:rPr lang="en"/>
              <a:t>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An overview of Deep Learning and its applications in Recommender Systems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What this presentation </a:t>
            </a:r>
            <a:r>
              <a:rPr b="1" lang="en"/>
              <a:t>is not</a:t>
            </a:r>
            <a:r>
              <a:rPr lang="en"/>
              <a:t>: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A detailed introduction to Neural Networks and Deep Learning techniques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4800" y="140072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training deep nets is hard</a:t>
            </a:r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311700" y="1225225"/>
            <a:ext cx="8176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Solutions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Underfitting: better optimize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b="1" lang="en"/>
              <a:t>Use better optimization procedures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Use more data, train with GPUs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Overfitting: better regularization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Layerwise pretraining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Dropout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400"/>
              <a:t>Other tricks: “smart” initialization, batch/layer normalization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SGD Tricks</a:t>
            </a:r>
          </a:p>
        </p:txBody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Mini-batch SGD: update over mini-batches instead of 1 single example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More accurate estimate of the gradient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Leverage fast matrix/matrix ops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Momentum SGD: use exponential moving average of the previous gradients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Get through plateaus quickly by gaining “momentum”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Learn with adaptive learning rates</a:t>
            </a:r>
          </a:p>
          <a:p>
            <a:pPr indent="-228600" lvl="1" marL="914400">
              <a:spcBef>
                <a:spcPts val="0"/>
              </a:spcBef>
              <a:buChar char="○"/>
            </a:pPr>
            <a:r>
              <a:rPr lang="en"/>
              <a:t>Adagrad, Adam, RMSprop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SGD Tricks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addle_point_evaluation_optimizers.gif"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74" y="1491161"/>
            <a:ext cx="3645200" cy="2822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99" y="1420951"/>
            <a:ext cx="3826599" cy="2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Why training deep nets is hard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311700" y="1225225"/>
            <a:ext cx="81762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Solutions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Underfitting: better optimize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Use better optimization procedures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Use more data, train with GPUs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Overfitting: better regularization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Layerwise pretraining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b="1" lang="en"/>
              <a:t>Dropout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Dropout (Hinton,2012)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311700" y="1225225"/>
            <a:ext cx="44973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Remove hidden units stochastically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Reduce layer co-adaptation → better generalization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550" y="887762"/>
            <a:ext cx="3114305" cy="369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DL inspiration from the visual cortex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5317078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1549" y="1511175"/>
            <a:ext cx="1357425" cy="326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DL for vision, audio and text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00" y="1442375"/>
            <a:ext cx="5453074" cy="26748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81" name="Shape 281"/>
          <p:cNvSpPr txBox="1"/>
          <p:nvPr/>
        </p:nvSpPr>
        <p:spPr>
          <a:xfrm>
            <a:off x="57650" y="1760475"/>
            <a:ext cx="2382000" cy="17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some input with few assumption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… but data has structure!</a:t>
            </a:r>
          </a:p>
        </p:txBody>
      </p:sp>
      <p:sp>
        <p:nvSpPr>
          <p:cNvPr id="282" name="Shape 282"/>
          <p:cNvSpPr/>
          <p:nvPr/>
        </p:nvSpPr>
        <p:spPr>
          <a:xfrm>
            <a:off x="2129000" y="2514175"/>
            <a:ext cx="1081500" cy="40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DL for vision, audio and text</a:t>
            </a: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 b="11438" l="8078" r="1758" t="2428"/>
          <a:stretch/>
        </p:blipFill>
        <p:spPr>
          <a:xfrm>
            <a:off x="585750" y="1094299"/>
            <a:ext cx="3947774" cy="14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499285" y="2486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Spectrograms</a:t>
            </a: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4">
            <a:alphaModFix/>
          </a:blip>
          <a:srcRect b="0" l="0" r="28150" t="0"/>
          <a:stretch/>
        </p:blipFill>
        <p:spPr>
          <a:xfrm>
            <a:off x="4935150" y="1080839"/>
            <a:ext cx="3576574" cy="3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48589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Images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50" y="3159349"/>
            <a:ext cx="3947775" cy="121682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93" name="Shape 293"/>
          <p:cNvSpPr txBox="1"/>
          <p:nvPr/>
        </p:nvSpPr>
        <p:spPr>
          <a:xfrm>
            <a:off x="5155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DL for vision, audio and text</a:t>
            </a: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b="0" l="0" r="28150" t="0"/>
          <a:stretch/>
        </p:blipFill>
        <p:spPr>
          <a:xfrm>
            <a:off x="4935150" y="1080839"/>
            <a:ext cx="3576574" cy="3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8589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Images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Networks (CNNs)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07" name="Shape 307"/>
          <p:cNvPicPr preferRelativeResize="0"/>
          <p:nvPr/>
        </p:nvPicPr>
        <p:blipFill rotWithShape="1">
          <a:blip r:embed="rId3">
            <a:alphaModFix/>
          </a:blip>
          <a:srcRect b="0" l="0" r="8508" t="0"/>
          <a:stretch/>
        </p:blipFill>
        <p:spPr>
          <a:xfrm>
            <a:off x="311700" y="1976574"/>
            <a:ext cx="6075600" cy="18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311707" y="4185450"/>
            <a:ext cx="85206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Gradient-based learning applied to document recognition </a:t>
            </a:r>
            <a:r>
              <a:rPr i="1" lang="en"/>
              <a:t>[LeCun, Bottou, Bengio, Haffner 1998]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3915050" y="2087750"/>
            <a:ext cx="2875500" cy="129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Heads-up!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FF0000"/>
                </a:solidFill>
              </a:rPr>
              <a:t>Paper on DL for Recsys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 rot="-2217133">
            <a:off x="6129082" y="1080902"/>
            <a:ext cx="1336441" cy="8314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7371050" y="224750"/>
            <a:ext cx="1773000" cy="91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Modern CNNs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12" y="1685962"/>
            <a:ext cx="3993143" cy="124875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59249"/>
            <a:ext cx="4831382" cy="142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8325" y="1020050"/>
            <a:ext cx="1961625" cy="412344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Shape 317"/>
          <p:cNvSpPr txBox="1"/>
          <p:nvPr/>
        </p:nvSpPr>
        <p:spPr>
          <a:xfrm>
            <a:off x="730825" y="128470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“AlexNet”</a:t>
            </a:r>
            <a:r>
              <a:rPr lang="en"/>
              <a:t> [Krizhevsky, 2012]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311700" y="3059250"/>
            <a:ext cx="66279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“GoogLeNet” [</a:t>
            </a:r>
            <a:r>
              <a:rPr lang="en"/>
              <a:t>Szegedy, 2014]</a:t>
            </a:r>
          </a:p>
        </p:txBody>
      </p:sp>
      <p:sp>
        <p:nvSpPr>
          <p:cNvPr id="319" name="Shape 319"/>
          <p:cNvSpPr txBox="1"/>
          <p:nvPr/>
        </p:nvSpPr>
        <p:spPr>
          <a:xfrm>
            <a:off x="5679425" y="447500"/>
            <a:ext cx="36411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“ResNet” [He, 2015]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62" y="572025"/>
            <a:ext cx="7125074" cy="3999449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Convolutional Neural Networks (CNNs)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350" y="1262236"/>
            <a:ext cx="6723900" cy="28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5078529" y="4301307"/>
            <a:ext cx="23178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[Krizhevsky 2012]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Convolutional Neural Networks (CNNs)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150" y="1279474"/>
            <a:ext cx="7474500" cy="281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Shape 342"/>
          <p:cNvSpPr txBox="1"/>
          <p:nvPr/>
        </p:nvSpPr>
        <p:spPr>
          <a:xfrm>
            <a:off x="1395317" y="4452231"/>
            <a:ext cx="63057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[Faster R-CNN: Ren, He, Girshick, Sun 2015]                         [Farabet et al., 2012]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875" y="625200"/>
            <a:ext cx="8469600" cy="12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310875" y="1523375"/>
            <a:ext cx="5698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ATARI game playing, Mnih 2013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204" y="2053625"/>
            <a:ext cx="2751376" cy="27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Shape 350"/>
          <p:cNvSpPr txBox="1"/>
          <p:nvPr/>
        </p:nvSpPr>
        <p:spPr>
          <a:xfrm>
            <a:off x="358800" y="4512975"/>
            <a:ext cx="5698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AlphaGo, Silver et al 2016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762" y="2256587"/>
            <a:ext cx="28670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/>
        </p:nvSpPr>
        <p:spPr>
          <a:xfrm>
            <a:off x="3310575" y="4171125"/>
            <a:ext cx="5698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VizDoom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1625" y="2562750"/>
            <a:ext cx="2449299" cy="18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6406200" y="4142850"/>
            <a:ext cx="5698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StarCraft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8012700" y="4512975"/>
            <a:ext cx="56985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….</a:t>
            </a:r>
          </a:p>
        </p:txBody>
      </p:sp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3735" y="81325"/>
            <a:ext cx="1752700" cy="23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changes with CNNs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754" y="3415173"/>
            <a:ext cx="2401702" cy="75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139" y="2120978"/>
            <a:ext cx="740102" cy="8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1848220" y="2933731"/>
            <a:ext cx="2440199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[224x224x3]</a:t>
            </a:r>
          </a:p>
        </p:txBody>
      </p:sp>
      <p:cxnSp>
        <p:nvCxnSpPr>
          <p:cNvPr id="365" name="Shape 365"/>
          <p:cNvCxnSpPr/>
          <p:nvPr/>
        </p:nvCxnSpPr>
        <p:spPr>
          <a:xfrm>
            <a:off x="4957262" y="2633409"/>
            <a:ext cx="48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6" name="Shape 366"/>
          <p:cNvSpPr txBox="1"/>
          <p:nvPr/>
        </p:nvSpPr>
        <p:spPr>
          <a:xfrm>
            <a:off x="5070323" y="2176844"/>
            <a:ext cx="99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5680112" y="2361273"/>
            <a:ext cx="1951499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1000</a:t>
            </a:r>
            <a:r>
              <a:rPr lang="en" sz="1200"/>
              <a:t> numbers, indicating class scores</a:t>
            </a:r>
          </a:p>
        </p:txBody>
      </p:sp>
      <p:sp>
        <p:nvSpPr>
          <p:cNvPr id="368" name="Shape 368"/>
          <p:cNvSpPr/>
          <p:nvPr/>
        </p:nvSpPr>
        <p:spPr>
          <a:xfrm>
            <a:off x="3240747" y="2307066"/>
            <a:ext cx="1611599" cy="6297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Feature Extraction</a:t>
            </a:r>
          </a:p>
        </p:txBody>
      </p:sp>
      <p:cxnSp>
        <p:nvCxnSpPr>
          <p:cNvPr id="369" name="Shape 369"/>
          <p:cNvCxnSpPr/>
          <p:nvPr/>
        </p:nvCxnSpPr>
        <p:spPr>
          <a:xfrm>
            <a:off x="2763783" y="2633409"/>
            <a:ext cx="42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70" name="Shape 370"/>
          <p:cNvCxnSpPr/>
          <p:nvPr/>
        </p:nvCxnSpPr>
        <p:spPr>
          <a:xfrm>
            <a:off x="4846520" y="1896644"/>
            <a:ext cx="0" cy="32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1" name="Shape 371"/>
          <p:cNvSpPr txBox="1"/>
          <p:nvPr/>
        </p:nvSpPr>
        <p:spPr>
          <a:xfrm>
            <a:off x="4155274" y="1344950"/>
            <a:ext cx="18720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00"/>
                </a:solidFill>
              </a:rPr>
              <a:t>vector describing various image statistics</a:t>
            </a:r>
          </a:p>
        </p:txBody>
      </p:sp>
      <p:cxnSp>
        <p:nvCxnSpPr>
          <p:cNvPr id="372" name="Shape 372"/>
          <p:cNvCxnSpPr/>
          <p:nvPr/>
        </p:nvCxnSpPr>
        <p:spPr>
          <a:xfrm>
            <a:off x="1069625" y="3213875"/>
            <a:ext cx="6720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139" y="3722367"/>
            <a:ext cx="740102" cy="81690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848220" y="4535120"/>
            <a:ext cx="2440199" cy="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[224x224x3]</a:t>
            </a:r>
          </a:p>
        </p:txBody>
      </p:sp>
      <p:cxnSp>
        <p:nvCxnSpPr>
          <p:cNvPr id="375" name="Shape 375"/>
          <p:cNvCxnSpPr/>
          <p:nvPr/>
        </p:nvCxnSpPr>
        <p:spPr>
          <a:xfrm>
            <a:off x="2736588" y="4199980"/>
            <a:ext cx="272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6" name="Shape 376"/>
          <p:cNvSpPr txBox="1"/>
          <p:nvPr/>
        </p:nvSpPr>
        <p:spPr>
          <a:xfrm>
            <a:off x="3930284" y="3986514"/>
            <a:ext cx="999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f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5621836" y="3960023"/>
            <a:ext cx="19515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/>
              <a:t>1000</a:t>
            </a:r>
            <a:r>
              <a:rPr lang="en" sz="1200"/>
              <a:t> numbers, indicating class scores</a:t>
            </a:r>
          </a:p>
        </p:txBody>
      </p:sp>
      <p:cxnSp>
        <p:nvCxnSpPr>
          <p:cNvPr id="378" name="Shape 378"/>
          <p:cNvCxnSpPr/>
          <p:nvPr/>
        </p:nvCxnSpPr>
        <p:spPr>
          <a:xfrm rot="10800000">
            <a:off x="4951342" y="2804919"/>
            <a:ext cx="472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9" name="Shape 379"/>
          <p:cNvSpPr txBox="1"/>
          <p:nvPr/>
        </p:nvSpPr>
        <p:spPr>
          <a:xfrm>
            <a:off x="5041286" y="2763137"/>
            <a:ext cx="1153500" cy="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380" name="Shape 380"/>
          <p:cNvCxnSpPr/>
          <p:nvPr/>
        </p:nvCxnSpPr>
        <p:spPr>
          <a:xfrm rot="10800000">
            <a:off x="2754146" y="4353952"/>
            <a:ext cx="27162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1" name="Shape 381"/>
          <p:cNvSpPr txBox="1"/>
          <p:nvPr/>
        </p:nvSpPr>
        <p:spPr>
          <a:xfrm>
            <a:off x="4873715" y="4369767"/>
            <a:ext cx="1153500" cy="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</a:rPr>
              <a:t>training</a:t>
            </a:r>
          </a:p>
        </p:txBody>
      </p:sp>
      <p:cxnSp>
        <p:nvCxnSpPr>
          <p:cNvPr id="382" name="Shape 382"/>
          <p:cNvCxnSpPr/>
          <p:nvPr/>
        </p:nvCxnSpPr>
        <p:spPr>
          <a:xfrm>
            <a:off x="7563584" y="2991438"/>
            <a:ext cx="0" cy="545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visualization</a:t>
            </a:r>
          </a:p>
        </p:txBody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3375" y="1225224"/>
            <a:ext cx="5770200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extraction </a:t>
            </a:r>
            <a:r>
              <a:rPr lang="en"/>
              <a:t>with CNNs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5812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1075325" y="1375825"/>
            <a:ext cx="2514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1. Train on a large dataset (eg. ImageNet)</a:t>
            </a:r>
          </a:p>
        </p:txBody>
      </p:sp>
      <p:pic>
        <p:nvPicPr>
          <p:cNvPr id="397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725" y="1375800"/>
            <a:ext cx="695649" cy="35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Shape 398"/>
          <p:cNvSpPr txBox="1"/>
          <p:nvPr/>
        </p:nvSpPr>
        <p:spPr>
          <a:xfrm>
            <a:off x="4970125" y="1375825"/>
            <a:ext cx="19887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 Small dataset: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feature extractor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4469200" y="1690475"/>
            <a:ext cx="224100" cy="2851200"/>
          </a:xfrm>
          <a:prstGeom prst="rightBrace">
            <a:avLst>
              <a:gd fmla="val 113598" name="adj1"/>
              <a:gd fmla="val 50000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/>
        </p:nvSpPr>
        <p:spPr>
          <a:xfrm>
            <a:off x="4732211" y="2892678"/>
            <a:ext cx="12720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Freeze these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01" name="Shape 401"/>
          <p:cNvCxnSpPr/>
          <p:nvPr/>
        </p:nvCxnSpPr>
        <p:spPr>
          <a:xfrm rot="10800000">
            <a:off x="4207900" y="4541675"/>
            <a:ext cx="1292400" cy="126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2" name="Shape 402"/>
          <p:cNvSpPr txBox="1"/>
          <p:nvPr/>
        </p:nvSpPr>
        <p:spPr>
          <a:xfrm>
            <a:off x="5500300" y="4431900"/>
            <a:ext cx="3050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Feature vector</a:t>
            </a:r>
          </a:p>
        </p:txBody>
      </p:sp>
      <p:sp>
        <p:nvSpPr>
          <p:cNvPr id="403" name="Shape 403"/>
          <p:cNvSpPr/>
          <p:nvPr/>
        </p:nvSpPr>
        <p:spPr>
          <a:xfrm>
            <a:off x="3682250" y="4621650"/>
            <a:ext cx="695700" cy="32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Matrix factorization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0" name="Shape 4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6981" y="1384616"/>
            <a:ext cx="2955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1978" y="1408961"/>
            <a:ext cx="324000" cy="60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76412" y="1415106"/>
            <a:ext cx="352200" cy="59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31259" y="1398797"/>
            <a:ext cx="286800" cy="6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57899" y="1398797"/>
            <a:ext cx="286800" cy="6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65631" y="1389343"/>
            <a:ext cx="293700" cy="62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5796502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8" name="Shape 418"/>
          <p:cNvSpPr/>
          <p:nvPr/>
        </p:nvSpPr>
        <p:spPr>
          <a:xfrm>
            <a:off x="5796502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5796502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/>
          <p:nvPr/>
        </p:nvSpPr>
        <p:spPr>
          <a:xfrm>
            <a:off x="5796502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5796502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2" name="Shape 422"/>
          <p:cNvSpPr/>
          <p:nvPr/>
        </p:nvSpPr>
        <p:spPr>
          <a:xfrm>
            <a:off x="5796502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5796739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5796739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/>
          <p:nvPr/>
        </p:nvSpPr>
        <p:spPr>
          <a:xfrm>
            <a:off x="5796739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/>
        </p:nvSpPr>
        <p:spPr>
          <a:xfrm>
            <a:off x="5796739" y="2739873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5796739" y="2051136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/>
        </p:nvSpPr>
        <p:spPr>
          <a:xfrm>
            <a:off x="5796739" y="2395504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6450729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6450729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6450729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6123852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6123852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6123852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5" name="Shape 435"/>
          <p:cNvSpPr/>
          <p:nvPr/>
        </p:nvSpPr>
        <p:spPr>
          <a:xfrm>
            <a:off x="6777606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6777606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6777606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/>
          <p:nvPr/>
        </p:nvSpPr>
        <p:spPr>
          <a:xfrm>
            <a:off x="7104483" y="2739873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/>
        </p:nvSpPr>
        <p:spPr>
          <a:xfrm>
            <a:off x="7104483" y="2051136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7104483" y="2395504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7431597" y="273987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7431597" y="2051136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7431597" y="239550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4" name="Shape 444"/>
          <p:cNvCxnSpPr/>
          <p:nvPr/>
        </p:nvCxnSpPr>
        <p:spPr>
          <a:xfrm>
            <a:off x="5517369" y="2061772"/>
            <a:ext cx="21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Shape 445"/>
          <p:cNvCxnSpPr/>
          <p:nvPr/>
        </p:nvCxnSpPr>
        <p:spPr>
          <a:xfrm>
            <a:off x="5517369" y="3054461"/>
            <a:ext cx="21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Shape 446"/>
          <p:cNvSpPr txBox="1"/>
          <p:nvPr/>
        </p:nvSpPr>
        <p:spPr>
          <a:xfrm>
            <a:off x="5444241" y="2353812"/>
            <a:ext cx="2223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</a:p>
        </p:txBody>
      </p:sp>
      <p:cxnSp>
        <p:nvCxnSpPr>
          <p:cNvPr id="447" name="Shape 447"/>
          <p:cNvCxnSpPr/>
          <p:nvPr/>
        </p:nvCxnSpPr>
        <p:spPr>
          <a:xfrm>
            <a:off x="5624673" y="2061772"/>
            <a:ext cx="0" cy="39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Shape 448"/>
          <p:cNvCxnSpPr/>
          <p:nvPr/>
        </p:nvCxnSpPr>
        <p:spPr>
          <a:xfrm>
            <a:off x="5624673" y="2652658"/>
            <a:ext cx="0" cy="391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9" name="Shape 449"/>
          <p:cNvSpPr/>
          <p:nvPr/>
        </p:nvSpPr>
        <p:spPr>
          <a:xfrm>
            <a:off x="4454487" y="3296724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4781600" y="329672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108477" y="3296724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/>
        </p:nvSpPr>
        <p:spPr>
          <a:xfrm>
            <a:off x="4454487" y="4310685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/>
        </p:nvSpPr>
        <p:spPr>
          <a:xfrm>
            <a:off x="4781600" y="431068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/>
        </p:nvSpPr>
        <p:spPr>
          <a:xfrm>
            <a:off x="5108477" y="431068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>
            <a:off x="4454487" y="2952355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/>
          <p:nvPr/>
        </p:nvSpPr>
        <p:spPr>
          <a:xfrm>
            <a:off x="4781600" y="295235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5108477" y="295235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4454487" y="2607751"/>
            <a:ext cx="3273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4781600" y="2607751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108477" y="2607751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4454487" y="3973880"/>
            <a:ext cx="3273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4781600" y="3973880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5108477" y="3973880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454487" y="3629511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4781600" y="3629511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5108477" y="3629511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112719" y="2607987"/>
            <a:ext cx="249000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16028" y="2999390"/>
            <a:ext cx="259500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122646" y="3338795"/>
            <a:ext cx="24930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4131864" y="3688600"/>
            <a:ext cx="22500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081521" y="4032968"/>
            <a:ext cx="276300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104211" y="4424608"/>
            <a:ext cx="259800" cy="2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Shape 473"/>
          <p:cNvSpPr txBox="1"/>
          <p:nvPr/>
        </p:nvSpPr>
        <p:spPr>
          <a:xfrm>
            <a:off x="4759761" y="2245089"/>
            <a:ext cx="2217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</a:p>
        </p:txBody>
      </p:sp>
      <p:cxnSp>
        <p:nvCxnSpPr>
          <p:cNvPr id="474" name="Shape 474"/>
          <p:cNvCxnSpPr/>
          <p:nvPr/>
        </p:nvCxnSpPr>
        <p:spPr>
          <a:xfrm>
            <a:off x="4492776" y="2303326"/>
            <a:ext cx="0" cy="21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Shape 475"/>
          <p:cNvCxnSpPr/>
          <p:nvPr/>
        </p:nvCxnSpPr>
        <p:spPr>
          <a:xfrm>
            <a:off x="5390920" y="2303562"/>
            <a:ext cx="0" cy="21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Shape 476"/>
          <p:cNvCxnSpPr/>
          <p:nvPr/>
        </p:nvCxnSpPr>
        <p:spPr>
          <a:xfrm>
            <a:off x="4492776" y="2437576"/>
            <a:ext cx="36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Shape 477"/>
          <p:cNvCxnSpPr/>
          <p:nvPr/>
        </p:nvCxnSpPr>
        <p:spPr>
          <a:xfrm>
            <a:off x="5012754" y="2437576"/>
            <a:ext cx="366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Shape 478"/>
          <p:cNvSpPr/>
          <p:nvPr/>
        </p:nvSpPr>
        <p:spPr>
          <a:xfrm>
            <a:off x="1588699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1588699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1588699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/>
          <p:nvPr/>
        </p:nvSpPr>
        <p:spPr>
          <a:xfrm>
            <a:off x="1588699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1588699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1588699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4" name="Shape 484"/>
          <p:cNvSpPr/>
          <p:nvPr/>
        </p:nvSpPr>
        <p:spPr>
          <a:xfrm>
            <a:off x="1588936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1588936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6" name="Shape 486"/>
          <p:cNvSpPr/>
          <p:nvPr/>
        </p:nvSpPr>
        <p:spPr>
          <a:xfrm>
            <a:off x="1588936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1588936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/>
          <p:nvPr/>
        </p:nvSpPr>
        <p:spPr>
          <a:xfrm>
            <a:off x="1588936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/>
          <p:nvPr/>
        </p:nvSpPr>
        <p:spPr>
          <a:xfrm>
            <a:off x="1588936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/>
        </p:nvSpPr>
        <p:spPr>
          <a:xfrm>
            <a:off x="1588936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1" name="Shape 491"/>
          <p:cNvSpPr/>
          <p:nvPr/>
        </p:nvSpPr>
        <p:spPr>
          <a:xfrm>
            <a:off x="1588936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/>
        </p:nvSpPr>
        <p:spPr>
          <a:xfrm>
            <a:off x="1588936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1588936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/>
          <p:nvPr/>
        </p:nvSpPr>
        <p:spPr>
          <a:xfrm>
            <a:off x="1588936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5" name="Shape 495"/>
          <p:cNvSpPr/>
          <p:nvPr/>
        </p:nvSpPr>
        <p:spPr>
          <a:xfrm>
            <a:off x="1588936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6" name="Shape 496"/>
          <p:cNvSpPr/>
          <p:nvPr/>
        </p:nvSpPr>
        <p:spPr>
          <a:xfrm>
            <a:off x="1588936" y="3636838"/>
            <a:ext cx="3273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7" name="Shape 497"/>
          <p:cNvSpPr/>
          <p:nvPr/>
        </p:nvSpPr>
        <p:spPr>
          <a:xfrm>
            <a:off x="1588936" y="3292706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1588936" y="2603969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499" name="Shape 499"/>
          <p:cNvSpPr/>
          <p:nvPr/>
        </p:nvSpPr>
        <p:spPr>
          <a:xfrm>
            <a:off x="1588936" y="2948337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500" name="Shape 500"/>
          <p:cNvSpPr/>
          <p:nvPr/>
        </p:nvSpPr>
        <p:spPr>
          <a:xfrm>
            <a:off x="1588936" y="3981443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/>
        </p:nvSpPr>
        <p:spPr>
          <a:xfrm>
            <a:off x="1588936" y="4325575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02" name="Shape 502"/>
          <p:cNvSpPr/>
          <p:nvPr/>
        </p:nvSpPr>
        <p:spPr>
          <a:xfrm>
            <a:off x="2242926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242926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504" name="Shape 504"/>
          <p:cNvSpPr/>
          <p:nvPr/>
        </p:nvSpPr>
        <p:spPr>
          <a:xfrm>
            <a:off x="2242926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/>
          <p:nvPr/>
        </p:nvSpPr>
        <p:spPr>
          <a:xfrm>
            <a:off x="2242926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06" name="Shape 506"/>
          <p:cNvSpPr/>
          <p:nvPr/>
        </p:nvSpPr>
        <p:spPr>
          <a:xfrm>
            <a:off x="2242926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07" name="Shape 507"/>
          <p:cNvSpPr/>
          <p:nvPr/>
        </p:nvSpPr>
        <p:spPr>
          <a:xfrm>
            <a:off x="2242926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1916049" y="3636838"/>
            <a:ext cx="3273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09" name="Shape 509"/>
          <p:cNvSpPr/>
          <p:nvPr/>
        </p:nvSpPr>
        <p:spPr>
          <a:xfrm>
            <a:off x="1916049" y="3292706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1916049" y="2603969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1916049" y="2948337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/>
          <p:nvPr/>
        </p:nvSpPr>
        <p:spPr>
          <a:xfrm>
            <a:off x="1916049" y="3981443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/>
        </p:nvSpPr>
        <p:spPr>
          <a:xfrm>
            <a:off x="1916049" y="4325575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514" name="Shape 514"/>
          <p:cNvSpPr/>
          <p:nvPr/>
        </p:nvSpPr>
        <p:spPr>
          <a:xfrm>
            <a:off x="2569803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515" name="Shape 515"/>
          <p:cNvSpPr/>
          <p:nvPr/>
        </p:nvSpPr>
        <p:spPr>
          <a:xfrm>
            <a:off x="2569803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2569803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17" name="Shape 517"/>
          <p:cNvSpPr/>
          <p:nvPr/>
        </p:nvSpPr>
        <p:spPr>
          <a:xfrm>
            <a:off x="2569803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2569803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2569803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20" name="Shape 520"/>
          <p:cNvSpPr/>
          <p:nvPr/>
        </p:nvSpPr>
        <p:spPr>
          <a:xfrm>
            <a:off x="2896680" y="3636838"/>
            <a:ext cx="3273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2896680" y="3292706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2" name="Shape 522"/>
          <p:cNvSpPr/>
          <p:nvPr/>
        </p:nvSpPr>
        <p:spPr>
          <a:xfrm>
            <a:off x="2896680" y="2603969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</a:p>
        </p:txBody>
      </p:sp>
      <p:sp>
        <p:nvSpPr>
          <p:cNvPr id="523" name="Shape 523"/>
          <p:cNvSpPr/>
          <p:nvPr/>
        </p:nvSpPr>
        <p:spPr>
          <a:xfrm>
            <a:off x="2896680" y="2948337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4" name="Shape 524"/>
          <p:cNvSpPr/>
          <p:nvPr/>
        </p:nvSpPr>
        <p:spPr>
          <a:xfrm>
            <a:off x="2896680" y="3981443"/>
            <a:ext cx="3273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525" name="Shape 525"/>
          <p:cNvSpPr/>
          <p:nvPr/>
        </p:nvSpPr>
        <p:spPr>
          <a:xfrm>
            <a:off x="2896680" y="4325575"/>
            <a:ext cx="3273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3223794" y="3636838"/>
            <a:ext cx="327000" cy="3447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527" name="Shape 527"/>
          <p:cNvSpPr/>
          <p:nvPr/>
        </p:nvSpPr>
        <p:spPr>
          <a:xfrm>
            <a:off x="3223794" y="3292706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/>
          <p:nvPr/>
        </p:nvSpPr>
        <p:spPr>
          <a:xfrm>
            <a:off x="3223794" y="2603969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/>
        </p:nvSpPr>
        <p:spPr>
          <a:xfrm>
            <a:off x="3223794" y="2948337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000" lIns="90000" rIns="90000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530" name="Shape 530"/>
          <p:cNvSpPr/>
          <p:nvPr/>
        </p:nvSpPr>
        <p:spPr>
          <a:xfrm>
            <a:off x="3223794" y="3981443"/>
            <a:ext cx="327000" cy="3441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1" name="Shape 531"/>
          <p:cNvSpPr/>
          <p:nvPr/>
        </p:nvSpPr>
        <p:spPr>
          <a:xfrm>
            <a:off x="3223794" y="4325575"/>
            <a:ext cx="327000" cy="344400"/>
          </a:xfrm>
          <a:prstGeom prst="rect">
            <a:avLst/>
          </a:prstGeom>
          <a:noFill/>
          <a:ln cap="flat" cmpd="sng" w="9525">
            <a:solidFill>
              <a:srgbClr val="00008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2" name="Shape 5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233224" y="2582697"/>
            <a:ext cx="249000" cy="3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36533" y="2974100"/>
            <a:ext cx="259500" cy="2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43150" y="3313505"/>
            <a:ext cx="249300" cy="3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252368" y="3663310"/>
            <a:ext cx="22500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202025" y="4007678"/>
            <a:ext cx="276300" cy="3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24951" y="4399318"/>
            <a:ext cx="259800" cy="25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2161" y="1937449"/>
            <a:ext cx="295500" cy="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27158" y="1961794"/>
            <a:ext cx="324000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51592" y="1967939"/>
            <a:ext cx="352199" cy="5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06674" y="1951631"/>
            <a:ext cx="286200" cy="6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3079" y="1951631"/>
            <a:ext cx="286800" cy="6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0811" y="1942176"/>
            <a:ext cx="293699" cy="625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/>
          <p:nvPr/>
        </p:nvSpPr>
        <p:spPr>
          <a:xfrm>
            <a:off x="3765280" y="3419865"/>
            <a:ext cx="233700" cy="375600"/>
          </a:xfrm>
          <a:custGeom>
            <a:pathLst>
              <a:path extrusionOk="0" h="120000" w="120000">
                <a:moveTo>
                  <a:pt x="0" y="29924"/>
                </a:moveTo>
                <a:lnTo>
                  <a:pt x="89939" y="29924"/>
                </a:lnTo>
                <a:lnTo>
                  <a:pt x="89939" y="0"/>
                </a:lnTo>
                <a:lnTo>
                  <a:pt x="119878" y="59924"/>
                </a:lnTo>
                <a:lnTo>
                  <a:pt x="89939" y="119924"/>
                </a:lnTo>
                <a:lnTo>
                  <a:pt x="89939" y="89924"/>
                </a:lnTo>
                <a:lnTo>
                  <a:pt x="0" y="89924"/>
                </a:lnTo>
                <a:lnTo>
                  <a:pt x="0" y="29924"/>
                </a:lnTo>
              </a:path>
            </a:pathLst>
          </a:custGeom>
          <a:noFill/>
          <a:ln cap="flat" cmpd="sng" w="9525">
            <a:solidFill>
              <a:srgbClr val="3465A4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45" name="Shape 54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663435" y="3414192"/>
            <a:ext cx="1181700" cy="1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493497" y="3808195"/>
            <a:ext cx="2317499" cy="1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/>
          <p:nvPr/>
        </p:nvSpPr>
        <p:spPr>
          <a:xfrm>
            <a:off x="2569803" y="3299560"/>
            <a:ext cx="327000" cy="344400"/>
          </a:xfrm>
          <a:prstGeom prst="rect">
            <a:avLst/>
          </a:prstGeom>
          <a:solidFill>
            <a:srgbClr val="7DA647">
              <a:alpha val="29800"/>
            </a:srgbClr>
          </a:solidFill>
          <a:ln cap="flat" cmpd="sng" w="9525">
            <a:solidFill>
              <a:srgbClr val="355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8" name="Shape 548"/>
          <p:cNvSpPr/>
          <p:nvPr/>
        </p:nvSpPr>
        <p:spPr>
          <a:xfrm>
            <a:off x="2235836" y="3299560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/>
          <p:nvPr/>
        </p:nvSpPr>
        <p:spPr>
          <a:xfrm>
            <a:off x="4457796" y="3299797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0" name="Shape 550"/>
          <p:cNvSpPr/>
          <p:nvPr/>
        </p:nvSpPr>
        <p:spPr>
          <a:xfrm>
            <a:off x="4788927" y="3300033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/>
        </p:nvSpPr>
        <p:spPr>
          <a:xfrm>
            <a:off x="5096423" y="3300269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/>
        </p:nvSpPr>
        <p:spPr>
          <a:xfrm>
            <a:off x="6443875" y="2047827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3" name="Shape 553"/>
          <p:cNvSpPr/>
          <p:nvPr/>
        </p:nvSpPr>
        <p:spPr>
          <a:xfrm>
            <a:off x="6444111" y="2402595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/>
        </p:nvSpPr>
        <p:spPr>
          <a:xfrm>
            <a:off x="6444348" y="2733727"/>
            <a:ext cx="327000" cy="344400"/>
          </a:xfrm>
          <a:prstGeom prst="rect">
            <a:avLst/>
          </a:prstGeom>
          <a:solidFill>
            <a:srgbClr val="CCCC00">
              <a:alpha val="29800"/>
            </a:srgbClr>
          </a:solidFill>
          <a:ln cap="flat" cmpd="sng" w="9525">
            <a:solidFill>
              <a:srgbClr val="CCCC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/>
          <p:nvPr/>
        </p:nvSpPr>
        <p:spPr>
          <a:xfrm>
            <a:off x="6777134" y="2047118"/>
            <a:ext cx="327000" cy="344400"/>
          </a:xfrm>
          <a:prstGeom prst="rect">
            <a:avLst/>
          </a:prstGeom>
          <a:solidFill>
            <a:srgbClr val="7DA647">
              <a:alpha val="29800"/>
            </a:srgbClr>
          </a:solidFill>
          <a:ln cap="flat" cmpd="sng" w="9525">
            <a:solidFill>
              <a:srgbClr val="355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6777370" y="2401886"/>
            <a:ext cx="327000" cy="344400"/>
          </a:xfrm>
          <a:prstGeom prst="rect">
            <a:avLst/>
          </a:prstGeom>
          <a:solidFill>
            <a:srgbClr val="7DA647">
              <a:alpha val="29800"/>
            </a:srgbClr>
          </a:solidFill>
          <a:ln cap="flat" cmpd="sng" w="9525">
            <a:solidFill>
              <a:srgbClr val="355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6777606" y="2756654"/>
            <a:ext cx="327000" cy="344400"/>
          </a:xfrm>
          <a:prstGeom prst="rect">
            <a:avLst/>
          </a:prstGeom>
          <a:solidFill>
            <a:srgbClr val="7DA647">
              <a:alpha val="29800"/>
            </a:srgbClr>
          </a:solidFill>
          <a:ln cap="flat" cmpd="sng" w="9525">
            <a:solidFill>
              <a:srgbClr val="355E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58" name="Shape 55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4864324" y="1950734"/>
            <a:ext cx="193500" cy="1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Shape 559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631540" y="970335"/>
            <a:ext cx="269100" cy="2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Enhance CF with CNNs</a:t>
            </a: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9300" y="1482750"/>
            <a:ext cx="6005400" cy="17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 txBox="1"/>
          <p:nvPr/>
        </p:nvSpPr>
        <p:spPr>
          <a:xfrm>
            <a:off x="1892813" y="3887890"/>
            <a:ext cx="54995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VBPR: Visual Bayesian Personalized Ranking from Implicit Feedback He, etl AAAI 2015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 in the News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4754124"/>
            <a:ext cx="8520600" cy="38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(Slide taken from Balazs Hidasi’s presentation “Deep Learning to the Rescue”, Budapest Recsys Meetup, 2016)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4698" y="1283587"/>
            <a:ext cx="3250800" cy="14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78754" y="1308634"/>
            <a:ext cx="2008200" cy="14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5105" y="2754917"/>
            <a:ext cx="3150000" cy="15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41362" y="2790934"/>
            <a:ext cx="2269200" cy="19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10235" y="4195901"/>
            <a:ext cx="2319599" cy="6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8">
            <a:alphaModFix/>
          </a:blip>
          <a:srcRect b="0" l="0" r="10474" t="0"/>
          <a:stretch/>
        </p:blipFill>
        <p:spPr>
          <a:xfrm>
            <a:off x="6122056" y="3084159"/>
            <a:ext cx="1864200" cy="17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9">
            <a:alphaModFix/>
          </a:blip>
          <a:srcRect b="0" l="0" r="23065" t="0"/>
          <a:stretch/>
        </p:blipFill>
        <p:spPr>
          <a:xfrm>
            <a:off x="6230469" y="998287"/>
            <a:ext cx="1755900" cy="17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CNNs for music feature extraction</a:t>
            </a:r>
          </a:p>
        </p:txBody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Idea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Use DL to learn the item factors e.g. music</a:t>
            </a:r>
          </a:p>
          <a:p>
            <a:pPr indent="-412799" lvl="0" marL="565199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 audio to lower dimensional space where it can be used directly for recommendation</a:t>
            </a:r>
          </a:p>
          <a:p>
            <a:pPr indent="-412799" lvl="0" marL="565199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in recommending music from the long tail (not popular)</a:t>
            </a:r>
          </a:p>
          <a:p>
            <a:pPr indent="-412799" lvl="0" marL="565199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solution to the cold start problem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75" name="Shape 5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CNNs for music feature extraction</a:t>
            </a:r>
          </a:p>
        </p:txBody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225" y="1298574"/>
            <a:ext cx="5502000" cy="32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2279443" y="4579223"/>
            <a:ext cx="48288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0" lang="en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van den Oord, S. Dielmann, B. Schrauwen Deep content-based music recommendation NIPS 2014 </a:t>
            </a:r>
          </a:p>
        </p:txBody>
      </p:sp>
      <p:sp>
        <p:nvSpPr>
          <p:cNvPr id="584" name="Shape 584"/>
          <p:cNvSpPr txBox="1"/>
          <p:nvPr/>
        </p:nvSpPr>
        <p:spPr>
          <a:xfrm>
            <a:off x="6864600" y="2518525"/>
            <a:ext cx="1967700" cy="7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Item factors</a:t>
            </a:r>
          </a:p>
        </p:txBody>
      </p:sp>
      <p:pic>
        <p:nvPicPr>
          <p:cNvPr id="585" name="Shape 5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DL for vision, audio and text</a:t>
            </a:r>
          </a:p>
        </p:txBody>
      </p:sp>
      <p:pic>
        <p:nvPicPr>
          <p:cNvPr id="591" name="Shape 591"/>
          <p:cNvPicPr preferRelativeResize="0"/>
          <p:nvPr/>
        </p:nvPicPr>
        <p:blipFill rotWithShape="1">
          <a:blip r:embed="rId3">
            <a:alphaModFix/>
          </a:blip>
          <a:srcRect b="11438" l="8078" r="1758" t="2428"/>
          <a:stretch/>
        </p:blipFill>
        <p:spPr>
          <a:xfrm>
            <a:off x="585750" y="1094299"/>
            <a:ext cx="3947774" cy="146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Shape 592"/>
          <p:cNvSpPr txBox="1"/>
          <p:nvPr/>
        </p:nvSpPr>
        <p:spPr>
          <a:xfrm>
            <a:off x="499285" y="2486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Spectrograms</a:t>
            </a:r>
          </a:p>
        </p:txBody>
      </p:sp>
      <p:pic>
        <p:nvPicPr>
          <p:cNvPr id="593" name="Shape 593"/>
          <p:cNvPicPr preferRelativeResize="0"/>
          <p:nvPr/>
        </p:nvPicPr>
        <p:blipFill rotWithShape="1">
          <a:blip r:embed="rId4">
            <a:alphaModFix/>
          </a:blip>
          <a:srcRect b="0" l="0" r="28150" t="0"/>
          <a:stretch/>
        </p:blipFill>
        <p:spPr>
          <a:xfrm>
            <a:off x="4935150" y="1080839"/>
            <a:ext cx="3576574" cy="3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Shape 594"/>
          <p:cNvSpPr txBox="1"/>
          <p:nvPr/>
        </p:nvSpPr>
        <p:spPr>
          <a:xfrm>
            <a:off x="48589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Images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750" y="3159349"/>
            <a:ext cx="3947775" cy="121682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596" name="Shape 596"/>
          <p:cNvSpPr txBox="1"/>
          <p:nvPr/>
        </p:nvSpPr>
        <p:spPr>
          <a:xfrm>
            <a:off x="5155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Text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DL for vision, audio and text</a:t>
            </a:r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50" y="3159349"/>
            <a:ext cx="3947775" cy="1216824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603" name="Shape 603"/>
          <p:cNvSpPr txBox="1"/>
          <p:nvPr/>
        </p:nvSpPr>
        <p:spPr>
          <a:xfrm>
            <a:off x="515560" y="4400135"/>
            <a:ext cx="3080399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Text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Recurrent Neural Networks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800"/>
              <a:t>Next hidden state depends on the input and the actual hidden state (recurrence)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“Vanilla” RNN</a:t>
            </a:r>
            <a:br>
              <a:rPr lang="en"/>
            </a:br>
            <a:br>
              <a:rPr lang="en"/>
            </a:br>
            <a:r>
              <a:rPr lang="en"/>
              <a:t> </a:t>
            </a:r>
            <a:br>
              <a:rPr lang="en"/>
            </a:b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/>
              <a:t>RNNs are FFN with “Infinite Depth”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Weights are tied at each time-step</a:t>
            </a:r>
            <a:br>
              <a:rPr lang="en"/>
            </a:br>
            <a:br>
              <a:rPr lang="en"/>
            </a:b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/>
              <a:t>Trained with Backpropagation Through Time (BPTT)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Basically backprop truncated to a finite number of steps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50" y="2259274"/>
            <a:ext cx="3605573" cy="3142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Shape 611"/>
          <p:cNvGrpSpPr/>
          <p:nvPr/>
        </p:nvGrpSpPr>
        <p:grpSpPr>
          <a:xfrm>
            <a:off x="5447861" y="1745811"/>
            <a:ext cx="1525517" cy="726778"/>
            <a:chOff x="5102503" y="2684184"/>
            <a:chExt cx="1152900" cy="549300"/>
          </a:xfrm>
        </p:grpSpPr>
        <p:sp>
          <p:nvSpPr>
            <p:cNvPr id="612" name="Shape 612"/>
            <p:cNvSpPr/>
            <p:nvPr/>
          </p:nvSpPr>
          <p:spPr>
            <a:xfrm>
              <a:off x="5508103" y="2761955"/>
              <a:ext cx="360000" cy="36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13" name="Shape 613"/>
            <p:cNvSpPr txBox="1"/>
            <p:nvPr/>
          </p:nvSpPr>
          <p:spPr>
            <a:xfrm>
              <a:off x="5145591" y="2684184"/>
              <a:ext cx="344100" cy="2616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14" name="Shape 614"/>
            <p:cNvSpPr txBox="1"/>
            <p:nvPr/>
          </p:nvSpPr>
          <p:spPr>
            <a:xfrm>
              <a:off x="5867332" y="2684184"/>
              <a:ext cx="348900" cy="2616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15" name="Shape 615"/>
            <p:cNvCxnSpPr>
              <a:endCxn id="612" idx="3"/>
            </p:cNvCxnSpPr>
            <p:nvPr/>
          </p:nvCxnSpPr>
          <p:spPr>
            <a:xfrm rot="10800000">
              <a:off x="5868103" y="2941955"/>
              <a:ext cx="3873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lg" w="lg" type="stealth"/>
              <a:tailEnd len="med" w="med" type="none"/>
            </a:ln>
          </p:spPr>
        </p:cxnSp>
        <p:cxnSp>
          <p:nvCxnSpPr>
            <p:cNvPr id="616" name="Shape 616"/>
            <p:cNvCxnSpPr>
              <a:stCxn id="612" idx="1"/>
            </p:cNvCxnSpPr>
            <p:nvPr/>
          </p:nvCxnSpPr>
          <p:spPr>
            <a:xfrm rot="10800000">
              <a:off x="5102503" y="2941955"/>
              <a:ext cx="4056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lg" w="lg" type="stealth"/>
              <a:tailEnd len="med" w="med" type="none"/>
            </a:ln>
          </p:spPr>
        </p:cxnSp>
        <p:cxnSp>
          <p:nvCxnSpPr>
            <p:cNvPr id="617" name="Shape 617"/>
            <p:cNvCxnSpPr/>
            <p:nvPr/>
          </p:nvCxnSpPr>
          <p:spPr>
            <a:xfrm>
              <a:off x="5317689" y="3066055"/>
              <a:ext cx="183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18" name="Shape 618"/>
            <p:cNvCxnSpPr/>
            <p:nvPr/>
          </p:nvCxnSpPr>
          <p:spPr>
            <a:xfrm>
              <a:off x="5317689" y="3066055"/>
              <a:ext cx="0" cy="16740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19" name="Shape 619"/>
            <p:cNvCxnSpPr/>
            <p:nvPr/>
          </p:nvCxnSpPr>
          <p:spPr>
            <a:xfrm>
              <a:off x="5317689" y="3233425"/>
              <a:ext cx="7239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20" name="Shape 620"/>
            <p:cNvCxnSpPr>
              <a:endCxn id="614" idx="2"/>
            </p:cNvCxnSpPr>
            <p:nvPr/>
          </p:nvCxnSpPr>
          <p:spPr>
            <a:xfrm rot="10800000">
              <a:off x="6041782" y="2945784"/>
              <a:ext cx="0" cy="28770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med" w="med" type="none"/>
            </a:ln>
          </p:spPr>
        </p:cxnSp>
      </p:grpSp>
      <p:grpSp>
        <p:nvGrpSpPr>
          <p:cNvPr id="621" name="Shape 621"/>
          <p:cNvGrpSpPr/>
          <p:nvPr/>
        </p:nvGrpSpPr>
        <p:grpSpPr>
          <a:xfrm>
            <a:off x="4818280" y="2769129"/>
            <a:ext cx="3842987" cy="1234724"/>
            <a:chOff x="1177758" y="3180390"/>
            <a:chExt cx="3516965" cy="995986"/>
          </a:xfrm>
        </p:grpSpPr>
        <p:sp>
          <p:nvSpPr>
            <p:cNvPr id="622" name="Shape 622"/>
            <p:cNvSpPr/>
            <p:nvPr/>
          </p:nvSpPr>
          <p:spPr>
            <a:xfrm>
              <a:off x="1583358" y="3258159"/>
              <a:ext cx="359999" cy="36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23" name="Shape 623"/>
            <p:cNvSpPr txBox="1"/>
            <p:nvPr/>
          </p:nvSpPr>
          <p:spPr>
            <a:xfrm>
              <a:off x="1220845" y="3180390"/>
              <a:ext cx="348900" cy="2616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24" name="Shape 624"/>
            <p:cNvSpPr txBox="1"/>
            <p:nvPr/>
          </p:nvSpPr>
          <p:spPr>
            <a:xfrm>
              <a:off x="1943398" y="3180390"/>
              <a:ext cx="344100" cy="2616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25" name="Shape 625"/>
            <p:cNvCxnSpPr>
              <a:endCxn id="622" idx="3"/>
            </p:cNvCxnSpPr>
            <p:nvPr/>
          </p:nvCxnSpPr>
          <p:spPr>
            <a:xfrm rot="10800000">
              <a:off x="1943358" y="3438159"/>
              <a:ext cx="216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26" name="Shape 626"/>
            <p:cNvCxnSpPr>
              <a:stCxn id="622" idx="1"/>
            </p:cNvCxnSpPr>
            <p:nvPr/>
          </p:nvCxnSpPr>
          <p:spPr>
            <a:xfrm rot="10800000">
              <a:off x="1177758" y="3438159"/>
              <a:ext cx="4056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27" name="Shape 627"/>
            <p:cNvSpPr/>
            <p:nvPr/>
          </p:nvSpPr>
          <p:spPr>
            <a:xfrm>
              <a:off x="2340793" y="3392460"/>
              <a:ext cx="360000" cy="3600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28" name="Shape 628"/>
            <p:cNvSpPr txBox="1"/>
            <p:nvPr/>
          </p:nvSpPr>
          <p:spPr>
            <a:xfrm>
              <a:off x="1917721" y="3490889"/>
              <a:ext cx="483300" cy="2616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29" name="Shape 629"/>
            <p:cNvSpPr txBox="1"/>
            <p:nvPr/>
          </p:nvSpPr>
          <p:spPr>
            <a:xfrm>
              <a:off x="2700833" y="3360410"/>
              <a:ext cx="478800" cy="2616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30" name="Shape 630"/>
            <p:cNvCxnSpPr>
              <a:endCxn id="627" idx="3"/>
            </p:cNvCxnSpPr>
            <p:nvPr/>
          </p:nvCxnSpPr>
          <p:spPr>
            <a:xfrm rot="10800000">
              <a:off x="2700793" y="3572460"/>
              <a:ext cx="216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31" name="Shape 631"/>
            <p:cNvCxnSpPr>
              <a:stCxn id="627" idx="1"/>
              <a:endCxn id="628" idx="1"/>
            </p:cNvCxnSpPr>
            <p:nvPr/>
          </p:nvCxnSpPr>
          <p:spPr>
            <a:xfrm flipH="1">
              <a:off x="1917793" y="3572460"/>
              <a:ext cx="423000" cy="4920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32" name="Shape 632"/>
            <p:cNvSpPr/>
            <p:nvPr/>
          </p:nvSpPr>
          <p:spPr>
            <a:xfrm>
              <a:off x="3105966" y="3538800"/>
              <a:ext cx="359999" cy="3600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33" name="Shape 633"/>
            <p:cNvSpPr txBox="1"/>
            <p:nvPr/>
          </p:nvSpPr>
          <p:spPr>
            <a:xfrm>
              <a:off x="2696281" y="3653167"/>
              <a:ext cx="483300" cy="2616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34" name="Shape 634"/>
            <p:cNvSpPr txBox="1"/>
            <p:nvPr/>
          </p:nvSpPr>
          <p:spPr>
            <a:xfrm>
              <a:off x="3466005" y="3506750"/>
              <a:ext cx="478800" cy="2616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35" name="Shape 635"/>
            <p:cNvCxnSpPr>
              <a:endCxn id="632" idx="3"/>
            </p:cNvCxnSpPr>
            <p:nvPr/>
          </p:nvCxnSpPr>
          <p:spPr>
            <a:xfrm rot="10800000">
              <a:off x="3465966" y="3718800"/>
              <a:ext cx="216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36" name="Shape 636"/>
            <p:cNvCxnSpPr>
              <a:stCxn id="632" idx="1"/>
            </p:cNvCxnSpPr>
            <p:nvPr/>
          </p:nvCxnSpPr>
          <p:spPr>
            <a:xfrm rot="10800000">
              <a:off x="2698566" y="3718800"/>
              <a:ext cx="4074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37" name="Shape 637"/>
            <p:cNvSpPr/>
            <p:nvPr/>
          </p:nvSpPr>
          <p:spPr>
            <a:xfrm>
              <a:off x="3855882" y="3678582"/>
              <a:ext cx="360000" cy="3600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38" name="Shape 638"/>
            <p:cNvSpPr txBox="1"/>
            <p:nvPr/>
          </p:nvSpPr>
          <p:spPr>
            <a:xfrm>
              <a:off x="3461453" y="3790435"/>
              <a:ext cx="483300" cy="2616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39" name="Shape 639"/>
            <p:cNvSpPr txBox="1"/>
            <p:nvPr/>
          </p:nvSpPr>
          <p:spPr>
            <a:xfrm>
              <a:off x="4215923" y="3646532"/>
              <a:ext cx="478800" cy="2616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40" name="Shape 640"/>
            <p:cNvCxnSpPr>
              <a:endCxn id="637" idx="3"/>
            </p:cNvCxnSpPr>
            <p:nvPr/>
          </p:nvCxnSpPr>
          <p:spPr>
            <a:xfrm rot="10800000">
              <a:off x="4215882" y="3858582"/>
              <a:ext cx="216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41" name="Shape 641"/>
            <p:cNvCxnSpPr>
              <a:stCxn id="637" idx="1"/>
            </p:cNvCxnSpPr>
            <p:nvPr/>
          </p:nvCxnSpPr>
          <p:spPr>
            <a:xfrm rot="10800000">
              <a:off x="3465882" y="3858582"/>
              <a:ext cx="390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42" name="Shape 642"/>
            <p:cNvSpPr txBox="1"/>
            <p:nvPr/>
          </p:nvSpPr>
          <p:spPr>
            <a:xfrm>
              <a:off x="4211369" y="3914776"/>
              <a:ext cx="483300" cy="2616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43" name="Shape 643"/>
            <p:cNvCxnSpPr/>
            <p:nvPr/>
          </p:nvCxnSpPr>
          <p:spPr>
            <a:xfrm rot="10800000">
              <a:off x="4215800" y="3982942"/>
              <a:ext cx="390000" cy="0"/>
            </a:xfrm>
            <a:prstGeom prst="straightConnector1">
              <a:avLst/>
            </a:prstGeom>
            <a:noFill/>
            <a:ln cap="flat" cmpd="sng" w="12700">
              <a:solidFill>
                <a:srgbClr val="347FAD"/>
              </a:solidFill>
              <a:prstDash val="solid"/>
              <a:miter/>
              <a:headEnd len="med" w="med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Problems of RNNs</a:t>
            </a:r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Exploding gradients due to recurrence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If the spectral radius (largest eigenvalue) of W</a:t>
            </a:r>
            <a:r>
              <a:rPr baseline="-25000" lang="en"/>
              <a:t>hh</a:t>
            </a:r>
            <a:r>
              <a:rPr lang="en"/>
              <a:t> is &gt; 1 </a:t>
            </a:r>
            <a:br>
              <a:rPr lang="en"/>
            </a:b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Vanishing gradients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Gradients of earlier stages vanish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If the spectral radius (largest eigenvalue) of W</a:t>
            </a:r>
            <a:r>
              <a:rPr baseline="-25000" lang="en"/>
              <a:t>hh</a:t>
            </a:r>
            <a:r>
              <a:rPr lang="en"/>
              <a:t> is &lt; 1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Gated units</a:t>
            </a:r>
          </a:p>
        </p:txBody>
      </p:sp>
      <p:sp>
        <p:nvSpPr>
          <p:cNvPr id="655" name="Shape 655"/>
          <p:cNvSpPr txBox="1"/>
          <p:nvPr>
            <p:ph idx="1" type="body"/>
          </p:nvPr>
        </p:nvSpPr>
        <p:spPr>
          <a:xfrm>
            <a:off x="311700" y="996625"/>
            <a:ext cx="4141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Long Short-Term Memory (LSTM)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Memory cell (ct) is the mix of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200"/>
              <a:t>its previous value (governed by the forget gate (ft))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200"/>
              <a:t>the cell value candidate (governed by the input gate (it))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Cell value candidate (c ̂t) depends on the input and the previous hidden state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Hidden state is the memory cell regulated by the output gate (ot)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No vanishing/exploding gradients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4706225" y="996725"/>
            <a:ext cx="4141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Gated Recurrent Unit (GRU)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Hidden state is the mix of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previous hidden state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hidden state candidate (h ̂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governed by the update gate (z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Hidden state candidate depends on the input and the previous hidden state through a reset gate (r</a:t>
            </a:r>
            <a:r>
              <a:rPr baseline="-25000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Similar performance</a:t>
            </a:r>
          </a:p>
          <a:p>
            <a:pPr indent="-6985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Less calculations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Gated units</a:t>
            </a:r>
          </a:p>
        </p:txBody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311700" y="996625"/>
            <a:ext cx="4141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Long Short-Term Memory (LSTM)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4706225" y="996725"/>
            <a:ext cx="4141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Gated Recurrent Unit (GRU)</a:t>
            </a:r>
          </a:p>
        </p:txBody>
      </p:sp>
      <p:grpSp>
        <p:nvGrpSpPr>
          <p:cNvPr id="664" name="Shape 664"/>
          <p:cNvGrpSpPr/>
          <p:nvPr/>
        </p:nvGrpSpPr>
        <p:grpSpPr>
          <a:xfrm>
            <a:off x="436263" y="1892033"/>
            <a:ext cx="2804499" cy="1563172"/>
            <a:chOff x="2484441" y="5624062"/>
            <a:chExt cx="2085750" cy="1162555"/>
          </a:xfrm>
        </p:grpSpPr>
        <p:cxnSp>
          <p:nvCxnSpPr>
            <p:cNvPr id="665" name="Shape 665"/>
            <p:cNvCxnSpPr/>
            <p:nvPr/>
          </p:nvCxnSpPr>
          <p:spPr>
            <a:xfrm>
              <a:off x="4099723" y="6535123"/>
              <a:ext cx="4704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66" name="Shape 666"/>
            <p:cNvCxnSpPr/>
            <p:nvPr/>
          </p:nvCxnSpPr>
          <p:spPr>
            <a:xfrm>
              <a:off x="3197701" y="6535123"/>
              <a:ext cx="215699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67" name="Shape 667"/>
            <p:cNvCxnSpPr/>
            <p:nvPr/>
          </p:nvCxnSpPr>
          <p:spPr>
            <a:xfrm>
              <a:off x="3629178" y="6533335"/>
              <a:ext cx="192300" cy="18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68" name="Shape 668"/>
            <p:cNvSpPr/>
            <p:nvPr/>
          </p:nvSpPr>
          <p:spPr>
            <a:xfrm>
              <a:off x="2484441" y="5655617"/>
              <a:ext cx="1801199" cy="1131000"/>
            </a:xfrm>
            <a:prstGeom prst="rect">
              <a:avLst/>
            </a:prstGeom>
            <a:noFill/>
            <a:ln cap="flat" cmpd="sng" w="12700">
              <a:solidFill>
                <a:srgbClr val="255C7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821489" y="6394958"/>
              <a:ext cx="278100" cy="280199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70" name="Shape 670"/>
            <p:cNvSpPr/>
            <p:nvPr/>
          </p:nvSpPr>
          <p:spPr>
            <a:xfrm>
              <a:off x="2919467" y="6394958"/>
              <a:ext cx="278100" cy="280199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71" name="Shape 671"/>
            <p:cNvSpPr/>
            <p:nvPr/>
          </p:nvSpPr>
          <p:spPr>
            <a:xfrm>
              <a:off x="3834592" y="5773969"/>
              <a:ext cx="253500" cy="2619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-2219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72" name="Shape 672"/>
            <p:cNvSpPr/>
            <p:nvPr/>
          </p:nvSpPr>
          <p:spPr>
            <a:xfrm rot="5400000">
              <a:off x="3390377" y="6425461"/>
              <a:ext cx="261900" cy="215700"/>
            </a:xfrm>
            <a:prstGeom prst="trapezoid">
              <a:avLst>
                <a:gd fmla="val 25000" name="adj"/>
              </a:avLst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3F3F3"/>
                  </a:solidFill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73" name="Shape 673"/>
            <p:cNvSpPr/>
            <p:nvPr/>
          </p:nvSpPr>
          <p:spPr>
            <a:xfrm rot="5400000">
              <a:off x="2649605" y="5797070"/>
              <a:ext cx="261900" cy="215700"/>
            </a:xfrm>
            <a:prstGeom prst="trapezoid">
              <a:avLst>
                <a:gd fmla="val 25000" name="adj"/>
              </a:avLst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3F3F3"/>
                  </a:solidFill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74" name="Shape 674"/>
            <p:cNvSpPr/>
            <p:nvPr/>
          </p:nvSpPr>
          <p:spPr>
            <a:xfrm rot="-5400000">
              <a:off x="3174602" y="5797116"/>
              <a:ext cx="261900" cy="215700"/>
            </a:xfrm>
            <a:prstGeom prst="trapezoid">
              <a:avLst>
                <a:gd fmla="val 25000" name="adj"/>
              </a:avLst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75" name="Shape 675"/>
            <p:cNvCxnSpPr>
              <a:endCxn id="673" idx="2"/>
            </p:cNvCxnSpPr>
            <p:nvPr/>
          </p:nvCxnSpPr>
          <p:spPr>
            <a:xfrm>
              <a:off x="2556305" y="5904920"/>
              <a:ext cx="1164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76" name="Shape 676"/>
            <p:cNvCxnSpPr/>
            <p:nvPr/>
          </p:nvCxnSpPr>
          <p:spPr>
            <a:xfrm>
              <a:off x="2556450" y="5904942"/>
              <a:ext cx="0" cy="6303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77" name="Shape 677"/>
            <p:cNvCxnSpPr>
              <a:stCxn id="670" idx="2"/>
            </p:cNvCxnSpPr>
            <p:nvPr/>
          </p:nvCxnSpPr>
          <p:spPr>
            <a:xfrm rot="10800000">
              <a:off x="2556467" y="6535058"/>
              <a:ext cx="3630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78" name="Shape 678"/>
            <p:cNvCxnSpPr>
              <a:stCxn id="669" idx="0"/>
              <a:endCxn id="671" idx="2"/>
            </p:cNvCxnSpPr>
            <p:nvPr/>
          </p:nvCxnSpPr>
          <p:spPr>
            <a:xfrm flipH="1" rot="10800000">
              <a:off x="3960539" y="6035858"/>
              <a:ext cx="900" cy="3591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79" name="Shape 679"/>
            <p:cNvCxnSpPr>
              <a:endCxn id="671" idx="3"/>
            </p:cNvCxnSpPr>
            <p:nvPr/>
          </p:nvCxnSpPr>
          <p:spPr>
            <a:xfrm rot="10800000">
              <a:off x="4088092" y="5904919"/>
              <a:ext cx="4821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80" name="Shape 680"/>
            <p:cNvCxnSpPr>
              <a:stCxn id="671" idx="1"/>
              <a:endCxn id="674" idx="2"/>
            </p:cNvCxnSpPr>
            <p:nvPr/>
          </p:nvCxnSpPr>
          <p:spPr>
            <a:xfrm rot="10800000">
              <a:off x="3413392" y="5904919"/>
              <a:ext cx="421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81" name="Shape 681"/>
            <p:cNvCxnSpPr/>
            <p:nvPr/>
          </p:nvCxnSpPr>
          <p:spPr>
            <a:xfrm>
              <a:off x="2888406" y="5910555"/>
              <a:ext cx="100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82" name="Shape 682"/>
            <p:cNvCxnSpPr/>
            <p:nvPr/>
          </p:nvCxnSpPr>
          <p:spPr>
            <a:xfrm>
              <a:off x="3097609" y="5910244"/>
              <a:ext cx="100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83" name="Shape 683"/>
            <p:cNvCxnSpPr/>
            <p:nvPr/>
          </p:nvCxnSpPr>
          <p:spPr>
            <a:xfrm>
              <a:off x="2988498" y="5904942"/>
              <a:ext cx="3000" cy="504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84" name="Shape 684"/>
            <p:cNvCxnSpPr/>
            <p:nvPr/>
          </p:nvCxnSpPr>
          <p:spPr>
            <a:xfrm>
              <a:off x="3100416" y="5907325"/>
              <a:ext cx="3000" cy="490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85" name="Shape 685"/>
            <p:cNvSpPr txBox="1"/>
            <p:nvPr/>
          </p:nvSpPr>
          <p:spPr>
            <a:xfrm>
              <a:off x="4308433" y="5624062"/>
              <a:ext cx="2226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-27779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86" name="Shape 686"/>
            <p:cNvSpPr txBox="1"/>
            <p:nvPr/>
          </p:nvSpPr>
          <p:spPr>
            <a:xfrm>
              <a:off x="4308433" y="6478739"/>
              <a:ext cx="2226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-30558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</p:grpSp>
      <p:grpSp>
        <p:nvGrpSpPr>
          <p:cNvPr id="687" name="Shape 687"/>
          <p:cNvGrpSpPr/>
          <p:nvPr/>
        </p:nvGrpSpPr>
        <p:grpSpPr>
          <a:xfrm>
            <a:off x="5097300" y="1830493"/>
            <a:ext cx="2243799" cy="1686253"/>
            <a:chOff x="7164288" y="4763744"/>
            <a:chExt cx="1872173" cy="1406969"/>
          </a:xfrm>
        </p:grpSpPr>
        <p:sp>
          <p:nvSpPr>
            <p:cNvPr id="688" name="Shape 688"/>
            <p:cNvSpPr/>
            <p:nvPr/>
          </p:nvSpPr>
          <p:spPr>
            <a:xfrm>
              <a:off x="8308852" y="5430300"/>
              <a:ext cx="253500" cy="261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-10869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689" name="Shape 689"/>
            <p:cNvSpPr/>
            <p:nvPr/>
          </p:nvSpPr>
          <p:spPr>
            <a:xfrm>
              <a:off x="7429211" y="5421107"/>
              <a:ext cx="278100" cy="280200"/>
            </a:xfrm>
            <a:prstGeom prst="ellipse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90" name="Shape 690"/>
            <p:cNvCxnSpPr>
              <a:stCxn id="689" idx="6"/>
            </p:cNvCxnSpPr>
            <p:nvPr/>
          </p:nvCxnSpPr>
          <p:spPr>
            <a:xfrm>
              <a:off x="7707311" y="5561207"/>
              <a:ext cx="1956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91" name="Shape 691"/>
            <p:cNvCxnSpPr>
              <a:endCxn id="688" idx="1"/>
            </p:cNvCxnSpPr>
            <p:nvPr/>
          </p:nvCxnSpPr>
          <p:spPr>
            <a:xfrm>
              <a:off x="8118652" y="5561250"/>
              <a:ext cx="1902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92" name="Shape 692"/>
            <p:cNvCxnSpPr>
              <a:endCxn id="688" idx="3"/>
            </p:cNvCxnSpPr>
            <p:nvPr/>
          </p:nvCxnSpPr>
          <p:spPr>
            <a:xfrm rot="10800000">
              <a:off x="8562352" y="5561250"/>
              <a:ext cx="4416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693" name="Shape 693"/>
            <p:cNvSpPr txBox="1"/>
            <p:nvPr/>
          </p:nvSpPr>
          <p:spPr>
            <a:xfrm>
              <a:off x="8770800" y="5276410"/>
              <a:ext cx="222600" cy="3078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-27779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cxnSp>
          <p:nvCxnSpPr>
            <p:cNvPr id="694" name="Shape 694"/>
            <p:cNvCxnSpPr>
              <a:stCxn id="688" idx="0"/>
            </p:cNvCxnSpPr>
            <p:nvPr/>
          </p:nvCxnSpPr>
          <p:spPr>
            <a:xfrm rot="10800000">
              <a:off x="8435602" y="4958700"/>
              <a:ext cx="0" cy="4716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95" name="Shape 695"/>
            <p:cNvCxnSpPr/>
            <p:nvPr/>
          </p:nvCxnSpPr>
          <p:spPr>
            <a:xfrm rot="10800000">
              <a:off x="7690089" y="4958607"/>
              <a:ext cx="7455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96" name="Shape 696"/>
            <p:cNvCxnSpPr/>
            <p:nvPr/>
          </p:nvCxnSpPr>
          <p:spPr>
            <a:xfrm>
              <a:off x="7269528" y="4950814"/>
              <a:ext cx="2067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97" name="Shape 697"/>
            <p:cNvCxnSpPr>
              <a:endCxn id="689" idx="0"/>
            </p:cNvCxnSpPr>
            <p:nvPr/>
          </p:nvCxnSpPr>
          <p:spPr>
            <a:xfrm>
              <a:off x="7568261" y="4874207"/>
              <a:ext cx="0" cy="5469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cxnSp>
          <p:nvCxnSpPr>
            <p:cNvPr id="698" name="Shape 698"/>
            <p:cNvCxnSpPr>
              <a:stCxn id="689" idx="2"/>
            </p:cNvCxnSpPr>
            <p:nvPr/>
          </p:nvCxnSpPr>
          <p:spPr>
            <a:xfrm rot="10800000">
              <a:off x="7269611" y="5561207"/>
              <a:ext cx="159600" cy="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699" name="Shape 699"/>
            <p:cNvCxnSpPr/>
            <p:nvPr/>
          </p:nvCxnSpPr>
          <p:spPr>
            <a:xfrm rot="10800000">
              <a:off x="7269528" y="4951073"/>
              <a:ext cx="0" cy="61020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cxnSp>
          <p:nvCxnSpPr>
            <p:cNvPr id="700" name="Shape 700"/>
            <p:cNvCxnSpPr>
              <a:stCxn id="689" idx="4"/>
            </p:cNvCxnSpPr>
            <p:nvPr/>
          </p:nvCxnSpPr>
          <p:spPr>
            <a:xfrm flipH="1" rot="-5400000">
              <a:off x="8195111" y="5074457"/>
              <a:ext cx="214500" cy="1468200"/>
            </a:xfrm>
            <a:prstGeom prst="bentConnector2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/>
              <a:headEnd len="med" w="med" type="none"/>
              <a:tailEnd len="lg" w="lg" type="stealth"/>
            </a:ln>
          </p:spPr>
        </p:cxnSp>
        <p:sp>
          <p:nvSpPr>
            <p:cNvPr id="701" name="Shape 701"/>
            <p:cNvSpPr txBox="1"/>
            <p:nvPr/>
          </p:nvSpPr>
          <p:spPr>
            <a:xfrm>
              <a:off x="8783054" y="5862914"/>
              <a:ext cx="222600" cy="3078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-30558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702" name="Shape 702"/>
            <p:cNvSpPr/>
            <p:nvPr/>
          </p:nvSpPr>
          <p:spPr>
            <a:xfrm>
              <a:off x="7164288" y="4763744"/>
              <a:ext cx="1588200" cy="1328700"/>
            </a:xfrm>
            <a:prstGeom prst="rect">
              <a:avLst/>
            </a:prstGeom>
            <a:noFill/>
            <a:ln cap="flat" cmpd="sng" w="12700">
              <a:solidFill>
                <a:srgbClr val="255C7E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 rot="5400000">
              <a:off x="7879951" y="5453399"/>
              <a:ext cx="261900" cy="215700"/>
            </a:xfrm>
            <a:prstGeom prst="trapezoid">
              <a:avLst>
                <a:gd fmla="val 25000" name="adj"/>
              </a:avLst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  <p:sp>
          <p:nvSpPr>
            <p:cNvPr id="704" name="Shape 704"/>
            <p:cNvSpPr/>
            <p:nvPr/>
          </p:nvSpPr>
          <p:spPr>
            <a:xfrm>
              <a:off x="7446427" y="4874351"/>
              <a:ext cx="243900" cy="220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347EB1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0" lIns="0" rIns="0" tIns="0">
              <a:noAutofit/>
            </a:bodyPr>
            <a:lstStyle/>
            <a:p>
              <a:pPr indent="-6350" lvl="0" marL="95250" marR="0" rtl="0" algn="l">
                <a:lnSpc>
                  <a:spcPct val="90000"/>
                </a:lnSpc>
                <a:spcBef>
                  <a:spcPts val="0"/>
                </a:spcBef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endParaRPr>
            </a:p>
          </p:txBody>
        </p:sp>
        <p:sp>
          <p:nvSpPr>
            <p:cNvPr id="705" name="Shape 705"/>
            <p:cNvSpPr txBox="1"/>
            <p:nvPr/>
          </p:nvSpPr>
          <p:spPr>
            <a:xfrm>
              <a:off x="7429211" y="4797178"/>
              <a:ext cx="195000" cy="3078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-12499" t="0"/>
              </a:stretch>
            </a:blip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" sz="1800">
                  <a:latin typeface="Exo 2"/>
                  <a:ea typeface="Exo 2"/>
                  <a:cs typeface="Exo 2"/>
                  <a:sym typeface="Exo 2"/>
                </a:rPr>
                <a:t> 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RNN configurations</a:t>
            </a:r>
          </a:p>
        </p:txBody>
      </p:sp>
      <p:pic>
        <p:nvPicPr>
          <p:cNvPr id="711" name="Shape 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Shape 712"/>
          <p:cNvSpPr txBox="1"/>
          <p:nvPr/>
        </p:nvSpPr>
        <p:spPr>
          <a:xfrm>
            <a:off x="378050" y="4367350"/>
            <a:ext cx="7776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Session-based recommendation</a:t>
            </a:r>
          </a:p>
        </p:txBody>
      </p:sp>
      <p:sp>
        <p:nvSpPr>
          <p:cNvPr id="713" name="Shape 713"/>
          <p:cNvSpPr/>
          <p:nvPr/>
        </p:nvSpPr>
        <p:spPr>
          <a:xfrm>
            <a:off x="0" y="990574"/>
            <a:ext cx="1444500" cy="31589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configurations</a:t>
            </a:r>
          </a:p>
        </p:txBody>
      </p:sp>
      <p:pic>
        <p:nvPicPr>
          <p:cNvPr id="719" name="Shape 7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Shape 720"/>
          <p:cNvSpPr txBox="1"/>
          <p:nvPr/>
        </p:nvSpPr>
        <p:spPr>
          <a:xfrm>
            <a:off x="378050" y="4367350"/>
            <a:ext cx="7776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E.g. image captioning</a:t>
            </a:r>
          </a:p>
        </p:txBody>
      </p:sp>
      <p:sp>
        <p:nvSpPr>
          <p:cNvPr id="721" name="Shape 721"/>
          <p:cNvSpPr/>
          <p:nvPr/>
        </p:nvSpPr>
        <p:spPr>
          <a:xfrm>
            <a:off x="1447800" y="990574"/>
            <a:ext cx="1444500" cy="31589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going deep?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625" y="1420962"/>
            <a:ext cx="4659600" cy="26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/>
          <p:nvPr/>
        </p:nvSpPr>
        <p:spPr>
          <a:xfrm>
            <a:off x="2332713" y="4016593"/>
            <a:ext cx="38982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rIns="90000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ImageNet challenge </a:t>
            </a:r>
            <a:r>
              <a:rPr b="0" i="0" lang="en" sz="14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error rates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(red line = human performance)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configurations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Shape 728"/>
          <p:cNvSpPr txBox="1"/>
          <p:nvPr/>
        </p:nvSpPr>
        <p:spPr>
          <a:xfrm>
            <a:off x="378050" y="4367350"/>
            <a:ext cx="7776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E.g. sentiment analysis</a:t>
            </a:r>
          </a:p>
        </p:txBody>
      </p:sp>
      <p:sp>
        <p:nvSpPr>
          <p:cNvPr id="729" name="Shape 729"/>
          <p:cNvSpPr/>
          <p:nvPr/>
        </p:nvSpPr>
        <p:spPr>
          <a:xfrm>
            <a:off x="3202800" y="992249"/>
            <a:ext cx="1444500" cy="315899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configurations</a:t>
            </a:r>
          </a:p>
        </p:txBody>
      </p:sp>
      <p:pic>
        <p:nvPicPr>
          <p:cNvPr id="735" name="Shape 7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Shape 736"/>
          <p:cNvSpPr txBox="1"/>
          <p:nvPr/>
        </p:nvSpPr>
        <p:spPr>
          <a:xfrm>
            <a:off x="378050" y="4367350"/>
            <a:ext cx="7776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Sequence-to-sequence e.g. machine translation</a:t>
            </a:r>
          </a:p>
        </p:txBody>
      </p:sp>
      <p:sp>
        <p:nvSpPr>
          <p:cNvPr id="737" name="Shape 737"/>
          <p:cNvSpPr/>
          <p:nvPr/>
        </p:nvSpPr>
        <p:spPr>
          <a:xfrm>
            <a:off x="4714800" y="992250"/>
            <a:ext cx="2629200" cy="315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RNN configurations</a:t>
            </a:r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198" cy="2766822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/>
          <p:nvPr/>
        </p:nvSpPr>
        <p:spPr>
          <a:xfrm>
            <a:off x="378050" y="4367350"/>
            <a:ext cx="77760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E.g. per-frame video classification</a:t>
            </a:r>
          </a:p>
        </p:txBody>
      </p:sp>
      <p:sp>
        <p:nvSpPr>
          <p:cNvPr id="745" name="Shape 745"/>
          <p:cNvSpPr/>
          <p:nvPr/>
        </p:nvSpPr>
        <p:spPr>
          <a:xfrm>
            <a:off x="7182050" y="907450"/>
            <a:ext cx="2119500" cy="3159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Session-based recommendation</a:t>
            </a:r>
          </a:p>
        </p:txBody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311700" y="9966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Recommender systems in real-life</a:t>
            </a: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Challenges</a:t>
            </a:r>
          </a:p>
          <a:p>
            <a:pPr indent="-228600" lvl="1" marL="914400" rtl="0">
              <a:spcBef>
                <a:spcPts val="5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Explicit feedback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implicit feedback</a:t>
            </a:r>
          </a:p>
          <a:p>
            <a:pPr indent="-228600" lvl="1" marL="914400" rtl="0">
              <a:spcBef>
                <a:spcPts val="5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Slowly evolving item catalog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fastly changing itemset</a:t>
            </a:r>
          </a:p>
          <a:p>
            <a:pPr indent="-228600" lvl="1" marL="914400" rtl="0">
              <a:spcBef>
                <a:spcPts val="5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profile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separate sessions</a:t>
            </a: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Current solutions</a:t>
            </a:r>
          </a:p>
          <a:p>
            <a:pPr indent="-228600" lvl="1" marL="914400" rtl="0">
              <a:spcBef>
                <a:spcPts val="4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Implicit feedback based methods</a:t>
            </a:r>
          </a:p>
          <a:p>
            <a:pPr indent="-228600" lvl="1" marL="914400" rtl="0">
              <a:spcBef>
                <a:spcPts val="4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 methods over attributes (e.g. tags) –-&gt; user influenced by what she sees</a:t>
            </a:r>
          </a:p>
          <a:p>
            <a:pPr indent="-228600" lvl="1" marL="914400" rtl="0">
              <a:spcBef>
                <a:spcPts val="4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Item-to-item recommendations</a:t>
            </a:r>
          </a:p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Session-based recommendation</a:t>
            </a: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Permanent (user) cold start</a:t>
            </a:r>
          </a:p>
          <a:p>
            <a:pPr indent="-228600" lvl="1" marL="914400" rtl="0">
              <a:spcBef>
                <a:spcPts val="500"/>
              </a:spcBef>
              <a:spcAft>
                <a:spcPts val="0"/>
              </a:spcAft>
              <a:buFont typeface="Calibri"/>
              <a:buChar char="○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User identification / changing goal or intent / disjoint sessions</a:t>
            </a: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Common workaround: Item-to-session recommendations</a:t>
            </a:r>
          </a:p>
          <a:p>
            <a:pPr indent="-317500" lvl="0" marL="457200" rtl="0">
              <a:spcBef>
                <a:spcPts val="500"/>
              </a:spcBef>
              <a:spcAft>
                <a:spcPts val="0"/>
              </a:spcAft>
              <a:buSzPct val="100000"/>
              <a:buFont typeface="Calibri"/>
              <a:buChar char="●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Next event prediction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752" name="Shape 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Shape 7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Shape 75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Session modeling with RNNs [Hidasi et al, 2015]</a:t>
            </a:r>
          </a:p>
        </p:txBody>
      </p:sp>
      <p:sp>
        <p:nvSpPr>
          <p:cNvPr id="759" name="Shape 759"/>
          <p:cNvSpPr txBox="1"/>
          <p:nvPr/>
        </p:nvSpPr>
        <p:spPr>
          <a:xfrm>
            <a:off x="233425" y="1033575"/>
            <a:ext cx="60147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75" lIns="97550" rIns="97550" tIns="487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Input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actual item of session</a:t>
            </a:r>
          </a:p>
          <a:p>
            <a:pPr indent="-228600" lvl="0" marL="457200" rtl="0">
              <a:lnSpc>
                <a:spcPct val="150000"/>
              </a:lnSpc>
              <a:spcBef>
                <a:spcPts val="1067"/>
              </a:spcBef>
              <a:buFont typeface="Open Sans"/>
              <a:buChar char="●"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Output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: score on items for being the next in the event stream</a:t>
            </a:r>
          </a:p>
          <a:p>
            <a:pPr indent="-228600" lvl="0" marL="457200" rtl="0">
              <a:lnSpc>
                <a:spcPct val="150000"/>
              </a:lnSpc>
              <a:spcBef>
                <a:spcPts val="1067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GRU based RNN</a:t>
            </a:r>
          </a:p>
          <a:p>
            <a:pPr indent="-228600" lvl="1" marL="914400" rtl="0">
              <a:lnSpc>
                <a:spcPct val="150000"/>
              </a:lnSpc>
              <a:spcBef>
                <a:spcPts val="1067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Vanilla RNN is worse</a:t>
            </a:r>
          </a:p>
          <a:p>
            <a:pPr indent="-228600" lvl="1" marL="914400" rtl="0">
              <a:lnSpc>
                <a:spcPct val="150000"/>
              </a:lnSpc>
              <a:spcBef>
                <a:spcPts val="1067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LSTM is slower (same accuracy)</a:t>
            </a:r>
          </a:p>
          <a:p>
            <a:pPr indent="-228600" lvl="0" marL="457200" rtl="0">
              <a:lnSpc>
                <a:spcPct val="150000"/>
              </a:lnSpc>
              <a:spcBef>
                <a:spcPts val="1067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Optional embedding and feedforward layers</a:t>
            </a:r>
          </a:p>
          <a:p>
            <a:pPr indent="-228600" lvl="1" marL="914400" rtl="0">
              <a:lnSpc>
                <a:spcPct val="150000"/>
              </a:lnSpc>
              <a:spcBef>
                <a:spcPts val="1067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Better results without</a:t>
            </a:r>
          </a:p>
          <a:p>
            <a:pPr indent="-228600" lvl="0" marL="457200" rtl="0">
              <a:lnSpc>
                <a:spcPct val="150000"/>
              </a:lnSpc>
              <a:spcBef>
                <a:spcPts val="1067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Number of layers</a:t>
            </a:r>
          </a:p>
          <a:p>
            <a:pPr indent="-228600" lvl="1" marL="914400" rtl="0">
              <a:lnSpc>
                <a:spcPct val="150000"/>
              </a:lnSpc>
              <a:spcBef>
                <a:spcPts val="534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 gave the best performance</a:t>
            </a:r>
          </a:p>
          <a:p>
            <a:pPr indent="-228600" lvl="1" marL="914400" rtl="0">
              <a:lnSpc>
                <a:spcPct val="150000"/>
              </a:lnSpc>
              <a:spcBef>
                <a:spcPts val="534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Sessions span over short timeframes</a:t>
            </a:r>
          </a:p>
          <a:p>
            <a:pPr indent="-228600" lvl="1" marL="914400" rtl="0">
              <a:lnSpc>
                <a:spcPct val="150000"/>
              </a:lnSpc>
              <a:spcBef>
                <a:spcPts val="534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No need for modeling on multiple scales</a:t>
            </a:r>
          </a:p>
        </p:txBody>
      </p:sp>
      <p:sp>
        <p:nvSpPr>
          <p:cNvPr id="760" name="Shape 760"/>
          <p:cNvSpPr/>
          <p:nvPr/>
        </p:nvSpPr>
        <p:spPr>
          <a:xfrm>
            <a:off x="6145033" y="1627534"/>
            <a:ext cx="2015699" cy="255000"/>
          </a:xfrm>
          <a:prstGeom prst="rect">
            <a:avLst/>
          </a:prstGeom>
          <a:solidFill>
            <a:srgbClr val="347EB1"/>
          </a:solidFill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Feedforward layers</a:t>
            </a:r>
          </a:p>
        </p:txBody>
      </p:sp>
      <p:sp>
        <p:nvSpPr>
          <p:cNvPr id="761" name="Shape 761"/>
          <p:cNvSpPr/>
          <p:nvPr/>
        </p:nvSpPr>
        <p:spPr>
          <a:xfrm>
            <a:off x="6145033" y="3931403"/>
            <a:ext cx="1901999" cy="255000"/>
          </a:xfrm>
          <a:prstGeom prst="rect">
            <a:avLst/>
          </a:prstGeom>
          <a:solidFill>
            <a:srgbClr val="347EB1"/>
          </a:solidFill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Embedding layers</a:t>
            </a:r>
          </a:p>
        </p:txBody>
      </p:sp>
      <p:cxnSp>
        <p:nvCxnSpPr>
          <p:cNvPr id="762" name="Shape 762"/>
          <p:cNvCxnSpPr>
            <a:stCxn id="761" idx="3"/>
          </p:cNvCxnSpPr>
          <p:nvPr/>
        </p:nvCxnSpPr>
        <p:spPr>
          <a:xfrm rot="10800000">
            <a:off x="7826533" y="3078803"/>
            <a:ext cx="220500" cy="980100"/>
          </a:xfrm>
          <a:prstGeom prst="bentConnector4">
            <a:avLst>
              <a:gd fmla="val -107993" name="adj1"/>
              <a:gd fmla="val 56504" name="adj2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cxnSp>
        <p:nvCxnSpPr>
          <p:cNvPr id="763" name="Shape 763"/>
          <p:cNvCxnSpPr>
            <a:stCxn id="761" idx="3"/>
          </p:cNvCxnSpPr>
          <p:nvPr/>
        </p:nvCxnSpPr>
        <p:spPr>
          <a:xfrm rot="10800000">
            <a:off x="7826533" y="2228903"/>
            <a:ext cx="220500" cy="1830000"/>
          </a:xfrm>
          <a:prstGeom prst="bentConnector4">
            <a:avLst>
              <a:gd fmla="val -107993" name="adj1"/>
              <a:gd fmla="val 53484" name="adj2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sp>
        <p:nvSpPr>
          <p:cNvPr id="764" name="Shape 764"/>
          <p:cNvSpPr txBox="1"/>
          <p:nvPr/>
        </p:nvSpPr>
        <p:spPr>
          <a:xfrm>
            <a:off x="6918761" y="2477844"/>
            <a:ext cx="46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</a:p>
        </p:txBody>
      </p:sp>
      <p:sp>
        <p:nvSpPr>
          <p:cNvPr id="765" name="Shape 765"/>
          <p:cNvSpPr/>
          <p:nvPr/>
        </p:nvSpPr>
        <p:spPr>
          <a:xfrm rot="-5400000">
            <a:off x="7031606" y="2444505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5524482" y="1151328"/>
            <a:ext cx="3256799" cy="2550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Output: scores on all items</a:t>
            </a:r>
          </a:p>
        </p:txBody>
      </p:sp>
      <p:sp>
        <p:nvSpPr>
          <p:cNvPr id="767" name="Shape 767"/>
          <p:cNvSpPr/>
          <p:nvPr/>
        </p:nvSpPr>
        <p:spPr>
          <a:xfrm rot="-5400000">
            <a:off x="7042103" y="1483882"/>
            <a:ext cx="221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6479357" y="2108368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769" name="Shape 769"/>
          <p:cNvSpPr/>
          <p:nvPr/>
        </p:nvSpPr>
        <p:spPr>
          <a:xfrm rot="-5400000">
            <a:off x="7043667" y="1957742"/>
            <a:ext cx="217800" cy="6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6479360" y="2958155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771" name="Shape 771"/>
          <p:cNvSpPr/>
          <p:nvPr/>
        </p:nvSpPr>
        <p:spPr>
          <a:xfrm rot="-5400000">
            <a:off x="7030917" y="3287462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2" name="Shape 772"/>
          <p:cNvSpPr/>
          <p:nvPr/>
        </p:nvSpPr>
        <p:spPr>
          <a:xfrm>
            <a:off x="6479360" y="3442112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cxnSp>
        <p:nvCxnSpPr>
          <p:cNvPr id="773" name="Shape 773"/>
          <p:cNvCxnSpPr>
            <a:stCxn id="761" idx="3"/>
            <a:endCxn id="772" idx="3"/>
          </p:cNvCxnSpPr>
          <p:nvPr/>
        </p:nvCxnSpPr>
        <p:spPr>
          <a:xfrm rot="10800000">
            <a:off x="7826533" y="3562703"/>
            <a:ext cx="220500" cy="496200"/>
          </a:xfrm>
          <a:prstGeom prst="bentConnector3">
            <a:avLst>
              <a:gd fmla="val -107993" name="adj1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sp>
        <p:nvSpPr>
          <p:cNvPr id="774" name="Shape 774"/>
          <p:cNvSpPr/>
          <p:nvPr/>
        </p:nvSpPr>
        <p:spPr>
          <a:xfrm>
            <a:off x="5523796" y="4434873"/>
            <a:ext cx="3256799" cy="2592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Input: actual item, 1-of-N coding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8279707" y="3954778"/>
            <a:ext cx="8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(optional)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8279707" y="1605556"/>
            <a:ext cx="8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(optional)</a:t>
            </a:r>
          </a:p>
        </p:txBody>
      </p:sp>
      <p:sp>
        <p:nvSpPr>
          <p:cNvPr id="777" name="Shape 777"/>
          <p:cNvSpPr/>
          <p:nvPr/>
        </p:nvSpPr>
        <p:spPr>
          <a:xfrm rot="-5400000">
            <a:off x="7031607" y="2803504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8" name="Shape 778"/>
          <p:cNvSpPr/>
          <p:nvPr/>
        </p:nvSpPr>
        <p:spPr>
          <a:xfrm rot="-5400000">
            <a:off x="7030918" y="3776753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79" name="Shape 779"/>
          <p:cNvSpPr/>
          <p:nvPr/>
        </p:nvSpPr>
        <p:spPr>
          <a:xfrm rot="-5400000">
            <a:off x="7030920" y="4274395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Session modeling with RNNs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233425" y="1033575"/>
            <a:ext cx="60147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75" lIns="97550" rIns="97550" tIns="4877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Pairwise ranking loss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BPR (Bayesian Pairwise Ranking)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TOP1</a:t>
            </a:r>
          </a:p>
          <a:p>
            <a:pPr indent="-2286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Open Sans"/>
              <a:buChar char="■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Regularized approximation of the relative rank of the positive item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Negative item sampling in output</a:t>
            </a:r>
          </a:p>
        </p:txBody>
      </p:sp>
      <p:sp>
        <p:nvSpPr>
          <p:cNvPr id="786" name="Shape 786"/>
          <p:cNvSpPr/>
          <p:nvPr/>
        </p:nvSpPr>
        <p:spPr>
          <a:xfrm>
            <a:off x="6145033" y="1627534"/>
            <a:ext cx="2015699" cy="255000"/>
          </a:xfrm>
          <a:prstGeom prst="rect">
            <a:avLst/>
          </a:prstGeom>
          <a:solidFill>
            <a:srgbClr val="347EB1"/>
          </a:solidFill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Feedforward layers</a:t>
            </a:r>
          </a:p>
        </p:txBody>
      </p:sp>
      <p:sp>
        <p:nvSpPr>
          <p:cNvPr id="787" name="Shape 787"/>
          <p:cNvSpPr/>
          <p:nvPr/>
        </p:nvSpPr>
        <p:spPr>
          <a:xfrm>
            <a:off x="6145033" y="3931403"/>
            <a:ext cx="1901999" cy="255000"/>
          </a:xfrm>
          <a:prstGeom prst="rect">
            <a:avLst/>
          </a:prstGeom>
          <a:solidFill>
            <a:srgbClr val="347EB1"/>
          </a:solidFill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Embedding layers</a:t>
            </a:r>
          </a:p>
        </p:txBody>
      </p:sp>
      <p:cxnSp>
        <p:nvCxnSpPr>
          <p:cNvPr id="788" name="Shape 788"/>
          <p:cNvCxnSpPr>
            <a:stCxn id="787" idx="3"/>
          </p:cNvCxnSpPr>
          <p:nvPr/>
        </p:nvCxnSpPr>
        <p:spPr>
          <a:xfrm rot="10800000">
            <a:off x="7826533" y="3078803"/>
            <a:ext cx="220500" cy="980100"/>
          </a:xfrm>
          <a:prstGeom prst="bentConnector4">
            <a:avLst>
              <a:gd fmla="val -107993" name="adj1"/>
              <a:gd fmla="val 56504" name="adj2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cxnSp>
        <p:nvCxnSpPr>
          <p:cNvPr id="789" name="Shape 789"/>
          <p:cNvCxnSpPr>
            <a:stCxn id="787" idx="3"/>
          </p:cNvCxnSpPr>
          <p:nvPr/>
        </p:nvCxnSpPr>
        <p:spPr>
          <a:xfrm rot="10800000">
            <a:off x="7826533" y="2228903"/>
            <a:ext cx="220500" cy="1830000"/>
          </a:xfrm>
          <a:prstGeom prst="bentConnector4">
            <a:avLst>
              <a:gd fmla="val -107993" name="adj1"/>
              <a:gd fmla="val 53484" name="adj2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sp>
        <p:nvSpPr>
          <p:cNvPr id="790" name="Shape 790"/>
          <p:cNvSpPr txBox="1"/>
          <p:nvPr/>
        </p:nvSpPr>
        <p:spPr>
          <a:xfrm>
            <a:off x="6918761" y="2477844"/>
            <a:ext cx="467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…</a:t>
            </a:r>
          </a:p>
        </p:txBody>
      </p:sp>
      <p:sp>
        <p:nvSpPr>
          <p:cNvPr id="791" name="Shape 791"/>
          <p:cNvSpPr/>
          <p:nvPr/>
        </p:nvSpPr>
        <p:spPr>
          <a:xfrm rot="-5400000">
            <a:off x="7031606" y="2444505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92" name="Shape 792"/>
          <p:cNvSpPr/>
          <p:nvPr/>
        </p:nvSpPr>
        <p:spPr>
          <a:xfrm>
            <a:off x="5524482" y="1151328"/>
            <a:ext cx="3256799" cy="2550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Output: scores on all items</a:t>
            </a:r>
          </a:p>
        </p:txBody>
      </p:sp>
      <p:sp>
        <p:nvSpPr>
          <p:cNvPr id="793" name="Shape 793"/>
          <p:cNvSpPr/>
          <p:nvPr/>
        </p:nvSpPr>
        <p:spPr>
          <a:xfrm rot="-5400000">
            <a:off x="7042103" y="1483882"/>
            <a:ext cx="221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94" name="Shape 794"/>
          <p:cNvSpPr/>
          <p:nvPr/>
        </p:nvSpPr>
        <p:spPr>
          <a:xfrm>
            <a:off x="6479357" y="2108368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795" name="Shape 795"/>
          <p:cNvSpPr/>
          <p:nvPr/>
        </p:nvSpPr>
        <p:spPr>
          <a:xfrm rot="-5400000">
            <a:off x="7043667" y="1957742"/>
            <a:ext cx="217800" cy="6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96" name="Shape 796"/>
          <p:cNvSpPr/>
          <p:nvPr/>
        </p:nvSpPr>
        <p:spPr>
          <a:xfrm>
            <a:off x="6479360" y="2958155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797" name="Shape 797"/>
          <p:cNvSpPr/>
          <p:nvPr/>
        </p:nvSpPr>
        <p:spPr>
          <a:xfrm rot="-5400000">
            <a:off x="7030917" y="3287462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798" name="Shape 798"/>
          <p:cNvSpPr/>
          <p:nvPr/>
        </p:nvSpPr>
        <p:spPr>
          <a:xfrm>
            <a:off x="6479360" y="3442112"/>
            <a:ext cx="1347300" cy="241200"/>
          </a:xfrm>
          <a:prstGeom prst="rect">
            <a:avLst/>
          </a:prstGeom>
          <a:solidFill>
            <a:srgbClr val="7CB946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cxnSp>
        <p:nvCxnSpPr>
          <p:cNvPr id="799" name="Shape 799"/>
          <p:cNvCxnSpPr>
            <a:stCxn id="787" idx="3"/>
            <a:endCxn id="798" idx="3"/>
          </p:cNvCxnSpPr>
          <p:nvPr/>
        </p:nvCxnSpPr>
        <p:spPr>
          <a:xfrm rot="10800000">
            <a:off x="7826533" y="3562703"/>
            <a:ext cx="220500" cy="496200"/>
          </a:xfrm>
          <a:prstGeom prst="bentConnector3">
            <a:avLst>
              <a:gd fmla="val -107993" name="adj1"/>
            </a:avLst>
          </a:prstGeom>
          <a:noFill/>
          <a:ln cap="flat" cmpd="sng" w="12700">
            <a:solidFill>
              <a:srgbClr val="000000"/>
            </a:solidFill>
            <a:prstDash val="dot"/>
            <a:miter/>
            <a:headEnd len="med" w="med" type="none"/>
            <a:tailEnd len="lg" w="lg" type="stealth"/>
          </a:ln>
        </p:spPr>
      </p:cxnSp>
      <p:sp>
        <p:nvSpPr>
          <p:cNvPr id="800" name="Shape 800"/>
          <p:cNvSpPr/>
          <p:nvPr/>
        </p:nvSpPr>
        <p:spPr>
          <a:xfrm>
            <a:off x="5523796" y="4434873"/>
            <a:ext cx="3256799" cy="2592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Input: actual item, 1-of-N coding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8279707" y="3954778"/>
            <a:ext cx="8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(optional)</a:t>
            </a:r>
          </a:p>
        </p:txBody>
      </p:sp>
      <p:sp>
        <p:nvSpPr>
          <p:cNvPr id="802" name="Shape 802"/>
          <p:cNvSpPr txBox="1"/>
          <p:nvPr/>
        </p:nvSpPr>
        <p:spPr>
          <a:xfrm>
            <a:off x="8279707" y="1605556"/>
            <a:ext cx="86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rgbClr val="595959"/>
                </a:solidFill>
                <a:latin typeface="Exo 2"/>
                <a:ea typeface="Exo 2"/>
                <a:cs typeface="Exo 2"/>
                <a:sym typeface="Exo 2"/>
              </a:rPr>
              <a:t>(optional)</a:t>
            </a:r>
          </a:p>
        </p:txBody>
      </p:sp>
      <p:sp>
        <p:nvSpPr>
          <p:cNvPr id="803" name="Shape 803"/>
          <p:cNvSpPr/>
          <p:nvPr/>
        </p:nvSpPr>
        <p:spPr>
          <a:xfrm rot="-5400000">
            <a:off x="7031607" y="2803504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04" name="Shape 804"/>
          <p:cNvSpPr/>
          <p:nvPr/>
        </p:nvSpPr>
        <p:spPr>
          <a:xfrm rot="-5400000">
            <a:off x="7030918" y="3776753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05" name="Shape 805"/>
          <p:cNvSpPr/>
          <p:nvPr/>
        </p:nvSpPr>
        <p:spPr>
          <a:xfrm rot="-5400000">
            <a:off x="7030920" y="4274395"/>
            <a:ext cx="242700" cy="6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pic>
        <p:nvPicPr>
          <p:cNvPr id="806" name="Shape 8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Offline experiments</a:t>
            </a:r>
          </a:p>
        </p:txBody>
      </p:sp>
      <p:graphicFrame>
        <p:nvGraphicFramePr>
          <p:cNvPr id="812" name="Shape 812"/>
          <p:cNvGraphicFramePr/>
          <p:nvPr/>
        </p:nvGraphicFramePr>
        <p:xfrm>
          <a:off x="906148" y="132413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{18137C4B-27D3-4119-BCDA-5A50EBF55BC4}</a:tableStyleId>
              </a:tblPr>
              <a:tblGrid>
                <a:gridCol w="597225"/>
                <a:gridCol w="2211100"/>
                <a:gridCol w="708350"/>
                <a:gridCol w="811525"/>
                <a:gridCol w="870275"/>
                <a:gridCol w="775025"/>
                <a:gridCol w="684525"/>
              </a:tblGrid>
              <a:tr h="144025"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Data</a:t>
                      </a:r>
                    </a:p>
                  </a:txBody>
                  <a:tcPr marT="45725" marB="45725" marR="91450" marL="91450">
                    <a:solidFill>
                      <a:srgbClr val="347EB1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Description</a:t>
                      </a:r>
                    </a:p>
                  </a:txBody>
                  <a:tcPr marT="45725" marB="45725" marR="91450" marL="91450">
                    <a:solidFill>
                      <a:srgbClr val="347EB1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Items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solidFill>
                      <a:srgbClr val="347EB1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Train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  <a:tc hMerge="1"/>
                <a:tc gridSpan="2"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Test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  <a:tc hMerge="1"/>
              </a:tr>
              <a:tr h="139700">
                <a:tc vMerge="1"/>
                <a:tc vMerge="1"/>
                <a:tc vMerge="1"/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Events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Sessions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100">
                          <a:solidFill>
                            <a:srgbClr val="FFFFFF"/>
                          </a:solidFill>
                          <a:latin typeface="Exo 2"/>
                          <a:ea typeface="Exo 2"/>
                          <a:cs typeface="Exo 2"/>
                          <a:sym typeface="Exo 2"/>
                        </a:rPr>
                        <a:t>Events</a:t>
                      </a: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347EB1"/>
                    </a:solidFill>
                  </a:tcPr>
                </a:tc>
              </a:tr>
              <a:tr h="1299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RSC15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RecSys</a:t>
                      </a: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 Challenge 2015. Clickstream data of a webshop.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37,483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7,966,257</a:t>
                      </a: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31,637,239</a:t>
                      </a: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15,324</a:t>
                      </a: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71,222</a:t>
                      </a:r>
                    </a:p>
                  </a:txBody>
                  <a:tcPr marT="45725" marB="45725" marR="91450" marL="91450" anchor="ctr"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1397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VIDEO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Video watch sequences</a:t>
                      </a: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327,929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2,954,816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13,180,128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48,746</a:t>
                      </a:r>
                    </a:p>
                  </a:txBody>
                  <a:tcPr marT="45725" marB="45725" marR="91450" marL="914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100">
                          <a:latin typeface="Exo 2"/>
                          <a:ea typeface="Exo 2"/>
                          <a:cs typeface="Exo 2"/>
                          <a:sym typeface="Exo 2"/>
                        </a:rPr>
                        <a:t>178,637</a:t>
                      </a: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813" name="Shape 8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559" y="2872685"/>
            <a:ext cx="8034900" cy="19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Offline experiments</a:t>
            </a:r>
          </a:p>
        </p:txBody>
      </p:sp>
      <p:pic>
        <p:nvPicPr>
          <p:cNvPr id="820" name="Shape 8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5300" y="1012515"/>
            <a:ext cx="3069300" cy="19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Shape 8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3133" y="3081194"/>
            <a:ext cx="3069900" cy="1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Shape 8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7597" y="1067441"/>
            <a:ext cx="3069900" cy="1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Shape 8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5835" y="3151523"/>
            <a:ext cx="3069900" cy="194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4" name="Shape 824"/>
          <p:cNvCxnSpPr/>
          <p:nvPr/>
        </p:nvCxnSpPr>
        <p:spPr>
          <a:xfrm>
            <a:off x="4503464" y="3768256"/>
            <a:ext cx="2551500" cy="1800"/>
          </a:xfrm>
          <a:prstGeom prst="straightConnector1">
            <a:avLst/>
          </a:prstGeom>
          <a:blipFill rotWithShape="1">
            <a:blip r:embed="rId7">
              <a:alphaModFix/>
            </a:blip>
            <a:tile algn="tl" flip="none" tx="0" sx="99997" ty="0" sy="99997"/>
          </a:blip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5" name="Shape 825"/>
          <p:cNvCxnSpPr/>
          <p:nvPr/>
        </p:nvCxnSpPr>
        <p:spPr>
          <a:xfrm>
            <a:off x="1219851" y="1685084"/>
            <a:ext cx="2720999" cy="0"/>
          </a:xfrm>
          <a:prstGeom prst="straightConnector1">
            <a:avLst/>
          </a:prstGeom>
          <a:blipFill rotWithShape="1">
            <a:blip r:embed="rId7">
              <a:alphaModFix/>
            </a:blip>
            <a:tile algn="tl" flip="none" tx="0" sx="99997" ty="0" sy="99997"/>
          </a:blip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26" name="Shape 826"/>
          <p:cNvCxnSpPr/>
          <p:nvPr/>
        </p:nvCxnSpPr>
        <p:spPr>
          <a:xfrm flipH="1" rot="10800000">
            <a:off x="4500289" y="1765029"/>
            <a:ext cx="2557800" cy="3300"/>
          </a:xfrm>
          <a:prstGeom prst="straightConnector1">
            <a:avLst/>
          </a:prstGeom>
          <a:blipFill rotWithShape="0">
            <a:blip r:embed="rId7">
              <a:alphaModFix/>
            </a:blip>
            <a:tile algn="tl" flip="none" tx="0" sx="99997" ty="-125" sy="99997"/>
          </a:blip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27" name="Shape 827"/>
          <p:cNvSpPr txBox="1"/>
          <p:nvPr/>
        </p:nvSpPr>
        <p:spPr>
          <a:xfrm rot="-5400000">
            <a:off x="1186432" y="2685973"/>
            <a:ext cx="34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Pop</a:t>
            </a:r>
          </a:p>
        </p:txBody>
      </p:sp>
      <p:sp>
        <p:nvSpPr>
          <p:cNvPr id="828" name="Shape 828"/>
          <p:cNvSpPr txBox="1"/>
          <p:nvPr/>
        </p:nvSpPr>
        <p:spPr>
          <a:xfrm rot="-5400000">
            <a:off x="1296705" y="2521719"/>
            <a:ext cx="6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Session pop</a:t>
            </a:r>
          </a:p>
        </p:txBody>
      </p:sp>
      <p:sp>
        <p:nvSpPr>
          <p:cNvPr id="829" name="Shape 829"/>
          <p:cNvSpPr txBox="1"/>
          <p:nvPr/>
        </p:nvSpPr>
        <p:spPr>
          <a:xfrm rot="-5400000">
            <a:off x="1613171" y="2568242"/>
            <a:ext cx="59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Item-kNN</a:t>
            </a:r>
          </a:p>
        </p:txBody>
      </p:sp>
      <p:sp>
        <p:nvSpPr>
          <p:cNvPr id="830" name="Shape 830"/>
          <p:cNvSpPr txBox="1"/>
          <p:nvPr/>
        </p:nvSpPr>
        <p:spPr>
          <a:xfrm rot="-5400000">
            <a:off x="1929328" y="2599691"/>
            <a:ext cx="52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BPR-MF</a:t>
            </a:r>
          </a:p>
        </p:txBody>
      </p:sp>
      <p:sp>
        <p:nvSpPr>
          <p:cNvPr id="831" name="Shape 831"/>
          <p:cNvSpPr txBox="1"/>
          <p:nvPr/>
        </p:nvSpPr>
        <p:spPr>
          <a:xfrm rot="-5400000">
            <a:off x="1738922" y="2124220"/>
            <a:ext cx="146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(100, units c.-entropy)</a:t>
            </a:r>
          </a:p>
        </p:txBody>
      </p:sp>
      <p:sp>
        <p:nvSpPr>
          <p:cNvPr id="832" name="Shape 832"/>
          <p:cNvSpPr txBox="1"/>
          <p:nvPr/>
        </p:nvSpPr>
        <p:spPr>
          <a:xfrm rot="-5400000">
            <a:off x="2148998" y="2254129"/>
            <a:ext cx="120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BPR)</a:t>
            </a:r>
          </a:p>
        </p:txBody>
      </p:sp>
      <p:sp>
        <p:nvSpPr>
          <p:cNvPr id="833" name="Shape 833"/>
          <p:cNvSpPr txBox="1"/>
          <p:nvPr/>
        </p:nvSpPr>
        <p:spPr>
          <a:xfrm rot="-5400000">
            <a:off x="2406780" y="2234717"/>
            <a:ext cx="124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TOP1)</a:t>
            </a:r>
          </a:p>
        </p:txBody>
      </p:sp>
      <p:sp>
        <p:nvSpPr>
          <p:cNvPr id="834" name="Shape 834"/>
          <p:cNvSpPr txBox="1"/>
          <p:nvPr/>
        </p:nvSpPr>
        <p:spPr>
          <a:xfrm rot="-5400000">
            <a:off x="2548188" y="2098892"/>
            <a:ext cx="151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c.-entropy)</a:t>
            </a:r>
          </a:p>
        </p:txBody>
      </p:sp>
      <p:sp>
        <p:nvSpPr>
          <p:cNvPr id="835" name="Shape 835"/>
          <p:cNvSpPr txBox="1"/>
          <p:nvPr/>
        </p:nvSpPr>
        <p:spPr>
          <a:xfrm rot="-5400000">
            <a:off x="2958637" y="2226289"/>
            <a:ext cx="126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BPR)</a:t>
            </a:r>
          </a:p>
        </p:txBody>
      </p:sp>
      <p:sp>
        <p:nvSpPr>
          <p:cNvPr id="836" name="Shape 836"/>
          <p:cNvSpPr txBox="1"/>
          <p:nvPr/>
        </p:nvSpPr>
        <p:spPr>
          <a:xfrm rot="-5400000">
            <a:off x="3219273" y="2209592"/>
            <a:ext cx="1295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TOP1)</a:t>
            </a:r>
          </a:p>
        </p:txBody>
      </p:sp>
      <p:cxnSp>
        <p:nvCxnSpPr>
          <p:cNvPr id="837" name="Shape 837"/>
          <p:cNvCxnSpPr/>
          <p:nvPr/>
        </p:nvCxnSpPr>
        <p:spPr>
          <a:xfrm>
            <a:off x="1216676" y="3797575"/>
            <a:ext cx="2710799" cy="900"/>
          </a:xfrm>
          <a:prstGeom prst="straightConnector1">
            <a:avLst/>
          </a:prstGeom>
          <a:blipFill rotWithShape="1">
            <a:blip r:embed="rId7">
              <a:alphaModFix/>
            </a:blip>
            <a:tile algn="tl" flip="none" tx="0" sx="99997" ty="0" sy="99997"/>
          </a:blipFill>
          <a:ln cap="flat" cmpd="sng" w="9525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838" name="Shape 838"/>
          <p:cNvSpPr txBox="1"/>
          <p:nvPr/>
        </p:nvSpPr>
        <p:spPr>
          <a:xfrm rot="-5400000">
            <a:off x="1186430" y="4762260"/>
            <a:ext cx="34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Pop</a:t>
            </a:r>
          </a:p>
        </p:txBody>
      </p:sp>
      <p:sp>
        <p:nvSpPr>
          <p:cNvPr id="839" name="Shape 839"/>
          <p:cNvSpPr txBox="1"/>
          <p:nvPr/>
        </p:nvSpPr>
        <p:spPr>
          <a:xfrm rot="-5400000">
            <a:off x="1296703" y="4598006"/>
            <a:ext cx="6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Session pop</a:t>
            </a:r>
          </a:p>
        </p:txBody>
      </p:sp>
      <p:sp>
        <p:nvSpPr>
          <p:cNvPr id="840" name="Shape 840"/>
          <p:cNvSpPr txBox="1"/>
          <p:nvPr/>
        </p:nvSpPr>
        <p:spPr>
          <a:xfrm rot="-5400000">
            <a:off x="1613168" y="4644529"/>
            <a:ext cx="59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Item-kNN</a:t>
            </a:r>
          </a:p>
        </p:txBody>
      </p:sp>
      <p:sp>
        <p:nvSpPr>
          <p:cNvPr id="841" name="Shape 841"/>
          <p:cNvSpPr txBox="1"/>
          <p:nvPr/>
        </p:nvSpPr>
        <p:spPr>
          <a:xfrm rot="-5400000">
            <a:off x="1929326" y="4675978"/>
            <a:ext cx="52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BPR-MF</a:t>
            </a:r>
          </a:p>
        </p:txBody>
      </p:sp>
      <p:sp>
        <p:nvSpPr>
          <p:cNvPr id="842" name="Shape 842"/>
          <p:cNvSpPr txBox="1"/>
          <p:nvPr/>
        </p:nvSpPr>
        <p:spPr>
          <a:xfrm rot="-5400000">
            <a:off x="1738920" y="4200508"/>
            <a:ext cx="146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(100, units c.-entropy)</a:t>
            </a:r>
          </a:p>
        </p:txBody>
      </p:sp>
      <p:sp>
        <p:nvSpPr>
          <p:cNvPr id="843" name="Shape 843"/>
          <p:cNvSpPr txBox="1"/>
          <p:nvPr/>
        </p:nvSpPr>
        <p:spPr>
          <a:xfrm rot="-5400000">
            <a:off x="2060758" y="4330416"/>
            <a:ext cx="120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BPR)</a:t>
            </a:r>
          </a:p>
        </p:txBody>
      </p:sp>
      <p:sp>
        <p:nvSpPr>
          <p:cNvPr id="844" name="Shape 844"/>
          <p:cNvSpPr txBox="1"/>
          <p:nvPr/>
        </p:nvSpPr>
        <p:spPr>
          <a:xfrm rot="-5400000">
            <a:off x="2406778" y="4311005"/>
            <a:ext cx="124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TOP1)</a:t>
            </a:r>
          </a:p>
        </p:txBody>
      </p:sp>
      <p:sp>
        <p:nvSpPr>
          <p:cNvPr id="845" name="Shape 845"/>
          <p:cNvSpPr txBox="1"/>
          <p:nvPr/>
        </p:nvSpPr>
        <p:spPr>
          <a:xfrm rot="-5400000">
            <a:off x="2541835" y="4178354"/>
            <a:ext cx="15168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c.-entropy)</a:t>
            </a:r>
          </a:p>
        </p:txBody>
      </p:sp>
      <p:sp>
        <p:nvSpPr>
          <p:cNvPr id="846" name="Shape 846"/>
          <p:cNvSpPr txBox="1"/>
          <p:nvPr/>
        </p:nvSpPr>
        <p:spPr>
          <a:xfrm rot="-5400000">
            <a:off x="2949110" y="4302576"/>
            <a:ext cx="126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BPR)</a:t>
            </a:r>
          </a:p>
        </p:txBody>
      </p:sp>
      <p:sp>
        <p:nvSpPr>
          <p:cNvPr id="847" name="Shape 847"/>
          <p:cNvSpPr txBox="1"/>
          <p:nvPr/>
        </p:nvSpPr>
        <p:spPr>
          <a:xfrm rot="-5400000">
            <a:off x="3209746" y="4285879"/>
            <a:ext cx="1295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TOP1)</a:t>
            </a:r>
          </a:p>
        </p:txBody>
      </p:sp>
      <p:sp>
        <p:nvSpPr>
          <p:cNvPr id="848" name="Shape 848"/>
          <p:cNvSpPr txBox="1"/>
          <p:nvPr/>
        </p:nvSpPr>
        <p:spPr>
          <a:xfrm rot="-5400000">
            <a:off x="4463920" y="2687080"/>
            <a:ext cx="34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Pop</a:t>
            </a:r>
          </a:p>
        </p:txBody>
      </p:sp>
      <p:sp>
        <p:nvSpPr>
          <p:cNvPr id="849" name="Shape 849"/>
          <p:cNvSpPr txBox="1"/>
          <p:nvPr/>
        </p:nvSpPr>
        <p:spPr>
          <a:xfrm rot="-5400000">
            <a:off x="4559905" y="2520445"/>
            <a:ext cx="6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Session pop</a:t>
            </a:r>
          </a:p>
        </p:txBody>
      </p:sp>
      <p:sp>
        <p:nvSpPr>
          <p:cNvPr id="850" name="Shape 850"/>
          <p:cNvSpPr txBox="1"/>
          <p:nvPr/>
        </p:nvSpPr>
        <p:spPr>
          <a:xfrm rot="-5400000">
            <a:off x="4857319" y="2566968"/>
            <a:ext cx="59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Item-kNN</a:t>
            </a:r>
          </a:p>
        </p:txBody>
      </p:sp>
      <p:sp>
        <p:nvSpPr>
          <p:cNvPr id="851" name="Shape 851"/>
          <p:cNvSpPr txBox="1"/>
          <p:nvPr/>
        </p:nvSpPr>
        <p:spPr>
          <a:xfrm rot="-5400000">
            <a:off x="5147299" y="2596554"/>
            <a:ext cx="52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BPR-MF</a:t>
            </a:r>
          </a:p>
        </p:txBody>
      </p:sp>
      <p:sp>
        <p:nvSpPr>
          <p:cNvPr id="852" name="Shape 852"/>
          <p:cNvSpPr txBox="1"/>
          <p:nvPr/>
        </p:nvSpPr>
        <p:spPr>
          <a:xfrm rot="-5400000">
            <a:off x="4946402" y="2125344"/>
            <a:ext cx="146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(100, units c.-entropy)</a:t>
            </a:r>
          </a:p>
        </p:txBody>
      </p:sp>
      <p:sp>
        <p:nvSpPr>
          <p:cNvPr id="853" name="Shape 853"/>
          <p:cNvSpPr txBox="1"/>
          <p:nvPr/>
        </p:nvSpPr>
        <p:spPr>
          <a:xfrm rot="-5400000">
            <a:off x="5335998" y="2252855"/>
            <a:ext cx="120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BPR)</a:t>
            </a:r>
          </a:p>
        </p:txBody>
      </p:sp>
      <p:sp>
        <p:nvSpPr>
          <p:cNvPr id="854" name="Shape 854"/>
          <p:cNvSpPr txBox="1"/>
          <p:nvPr/>
        </p:nvSpPr>
        <p:spPr>
          <a:xfrm rot="-5400000">
            <a:off x="5579588" y="2233442"/>
            <a:ext cx="124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TOP1)</a:t>
            </a:r>
          </a:p>
        </p:txBody>
      </p:sp>
      <p:sp>
        <p:nvSpPr>
          <p:cNvPr id="855" name="Shape 855"/>
          <p:cNvSpPr txBox="1"/>
          <p:nvPr/>
        </p:nvSpPr>
        <p:spPr>
          <a:xfrm rot="-5400000">
            <a:off x="6337217" y="2208318"/>
            <a:ext cx="1295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TOP1)</a:t>
            </a:r>
          </a:p>
        </p:txBody>
      </p:sp>
      <p:sp>
        <p:nvSpPr>
          <p:cNvPr id="856" name="Shape 856"/>
          <p:cNvSpPr txBox="1"/>
          <p:nvPr/>
        </p:nvSpPr>
        <p:spPr>
          <a:xfrm rot="-5400000">
            <a:off x="6093250" y="2225015"/>
            <a:ext cx="126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BPR)</a:t>
            </a:r>
          </a:p>
        </p:txBody>
      </p:sp>
      <p:sp>
        <p:nvSpPr>
          <p:cNvPr id="857" name="Shape 857"/>
          <p:cNvSpPr txBox="1"/>
          <p:nvPr/>
        </p:nvSpPr>
        <p:spPr>
          <a:xfrm rot="-5400000">
            <a:off x="4448679" y="4761259"/>
            <a:ext cx="346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Pop</a:t>
            </a:r>
          </a:p>
        </p:txBody>
      </p:sp>
      <p:sp>
        <p:nvSpPr>
          <p:cNvPr id="858" name="Shape 858"/>
          <p:cNvSpPr txBox="1"/>
          <p:nvPr/>
        </p:nvSpPr>
        <p:spPr>
          <a:xfrm rot="-5400000">
            <a:off x="4544664" y="4594624"/>
            <a:ext cx="670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Session pop</a:t>
            </a:r>
          </a:p>
        </p:txBody>
      </p:sp>
      <p:sp>
        <p:nvSpPr>
          <p:cNvPr id="859" name="Shape 859"/>
          <p:cNvSpPr txBox="1"/>
          <p:nvPr/>
        </p:nvSpPr>
        <p:spPr>
          <a:xfrm rot="-5400000">
            <a:off x="4842078" y="4641147"/>
            <a:ext cx="598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Item-kNN</a:t>
            </a:r>
          </a:p>
        </p:txBody>
      </p:sp>
      <p:sp>
        <p:nvSpPr>
          <p:cNvPr id="860" name="Shape 860"/>
          <p:cNvSpPr txBox="1"/>
          <p:nvPr/>
        </p:nvSpPr>
        <p:spPr>
          <a:xfrm rot="-5400000">
            <a:off x="5132058" y="4670733"/>
            <a:ext cx="5292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BPR-MF</a:t>
            </a:r>
          </a:p>
        </p:txBody>
      </p:sp>
      <p:sp>
        <p:nvSpPr>
          <p:cNvPr id="861" name="Shape 861"/>
          <p:cNvSpPr txBox="1"/>
          <p:nvPr/>
        </p:nvSpPr>
        <p:spPr>
          <a:xfrm rot="-5400000">
            <a:off x="4931161" y="4199523"/>
            <a:ext cx="1465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(100, units c.-entropy)</a:t>
            </a:r>
          </a:p>
        </p:txBody>
      </p:sp>
      <p:sp>
        <p:nvSpPr>
          <p:cNvPr id="862" name="Shape 862"/>
          <p:cNvSpPr txBox="1"/>
          <p:nvPr/>
        </p:nvSpPr>
        <p:spPr>
          <a:xfrm rot="-5400000">
            <a:off x="5320757" y="4327034"/>
            <a:ext cx="1207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BPR)</a:t>
            </a:r>
          </a:p>
        </p:txBody>
      </p:sp>
      <p:sp>
        <p:nvSpPr>
          <p:cNvPr id="863" name="Shape 863"/>
          <p:cNvSpPr txBox="1"/>
          <p:nvPr/>
        </p:nvSpPr>
        <p:spPr>
          <a:xfrm rot="-5400000">
            <a:off x="5476110" y="4307621"/>
            <a:ext cx="12426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 units, TOP1)</a:t>
            </a:r>
          </a:p>
        </p:txBody>
      </p:sp>
      <p:sp>
        <p:nvSpPr>
          <p:cNvPr id="864" name="Shape 864"/>
          <p:cNvSpPr txBox="1"/>
          <p:nvPr/>
        </p:nvSpPr>
        <p:spPr>
          <a:xfrm rot="-5400000">
            <a:off x="6321975" y="4282497"/>
            <a:ext cx="12954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TOP1)</a:t>
            </a:r>
          </a:p>
        </p:txBody>
      </p:sp>
      <p:sp>
        <p:nvSpPr>
          <p:cNvPr id="865" name="Shape 865"/>
          <p:cNvSpPr txBox="1"/>
          <p:nvPr/>
        </p:nvSpPr>
        <p:spPr>
          <a:xfrm rot="-5400000">
            <a:off x="6078009" y="4299194"/>
            <a:ext cx="12603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7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GRU4Rec (1000 units, BPR)</a:t>
            </a:r>
          </a:p>
        </p:txBody>
      </p:sp>
      <p:pic>
        <p:nvPicPr>
          <p:cNvPr id="866" name="Shape 8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/>
          <p:nvPr/>
        </p:nvSpPr>
        <p:spPr>
          <a:xfrm>
            <a:off x="6362444" y="946183"/>
            <a:ext cx="1437600" cy="829499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72" name="Shape 872"/>
          <p:cNvSpPr/>
          <p:nvPr/>
        </p:nvSpPr>
        <p:spPr>
          <a:xfrm>
            <a:off x="5477401" y="2031326"/>
            <a:ext cx="3239400" cy="24744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73" name="Shape 87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 rich session-based recommendation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311700" y="1225225"/>
            <a:ext cx="51657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Motivation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user influencing factors for more accurate session modeling (video thumbnails, product images and text descriptions)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Naïve solutions (feature only, concatenation) fail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Parallel-RNNs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Concatenate the </a:t>
            </a:r>
            <a:r>
              <a:rPr lang="en" u="sng">
                <a:latin typeface="Calibri"/>
                <a:ea typeface="Calibri"/>
                <a:cs typeface="Calibri"/>
                <a:sym typeface="Calibri"/>
              </a:rPr>
              <a:t>hidden layers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of the subnetworks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Subnets capture different aspects of the session</a:t>
            </a:r>
          </a:p>
          <a:p>
            <a:pPr indent="-228600" lvl="0" marL="457200" rtl="0">
              <a:spcBef>
                <a:spcPts val="500"/>
              </a:spcBef>
              <a:spcAft>
                <a:spcPts val="0"/>
              </a:spcAft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Different training strategies (simultaneous, alternating, residual, interleaving)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5" name="Shape 875"/>
          <p:cNvSpPr txBox="1"/>
          <p:nvPr/>
        </p:nvSpPr>
        <p:spPr>
          <a:xfrm>
            <a:off x="6047120" y="3075733"/>
            <a:ext cx="2856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w</a:t>
            </a:r>
            <a:r>
              <a:rPr baseline="-25000" lang="en" sz="14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ID</a:t>
            </a:r>
          </a:p>
        </p:txBody>
      </p:sp>
      <p:sp>
        <p:nvSpPr>
          <p:cNvPr id="876" name="Shape 876"/>
          <p:cNvSpPr txBox="1"/>
          <p:nvPr/>
        </p:nvSpPr>
        <p:spPr>
          <a:xfrm>
            <a:off x="7762912" y="3070950"/>
            <a:ext cx="427800" cy="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w</a:t>
            </a:r>
            <a:r>
              <a:rPr baseline="-25000" lang="en" sz="14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image</a:t>
            </a:r>
          </a:p>
        </p:txBody>
      </p:sp>
      <p:sp>
        <p:nvSpPr>
          <p:cNvPr id="877" name="Shape 877"/>
          <p:cNvSpPr/>
          <p:nvPr/>
        </p:nvSpPr>
        <p:spPr>
          <a:xfrm>
            <a:off x="7041956" y="4219241"/>
            <a:ext cx="1538100" cy="193500"/>
          </a:xfrm>
          <a:prstGeom prst="rect">
            <a:avLst/>
          </a:prstGeom>
          <a:solidFill>
            <a:srgbClr val="FFC0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Image feature vector</a:t>
            </a:r>
          </a:p>
        </p:txBody>
      </p:sp>
      <p:sp>
        <p:nvSpPr>
          <p:cNvPr id="878" name="Shape 878"/>
          <p:cNvSpPr/>
          <p:nvPr/>
        </p:nvSpPr>
        <p:spPr>
          <a:xfrm>
            <a:off x="7344921" y="3702959"/>
            <a:ext cx="932400" cy="3387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879" name="Shape 879"/>
          <p:cNvSpPr/>
          <p:nvPr/>
        </p:nvSpPr>
        <p:spPr>
          <a:xfrm>
            <a:off x="7158481" y="3327076"/>
            <a:ext cx="1305000" cy="193500"/>
          </a:xfrm>
          <a:prstGeom prst="rect">
            <a:avLst/>
          </a:prstGeom>
          <a:solidFill>
            <a:srgbClr val="00CC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Subnet output</a:t>
            </a:r>
          </a:p>
        </p:txBody>
      </p:sp>
      <p:cxnSp>
        <p:nvCxnSpPr>
          <p:cNvPr id="880" name="Shape 880"/>
          <p:cNvCxnSpPr>
            <a:stCxn id="877" idx="0"/>
            <a:endCxn id="878" idx="2"/>
          </p:cNvCxnSpPr>
          <p:nvPr/>
        </p:nvCxnSpPr>
        <p:spPr>
          <a:xfrm rot="10800000">
            <a:off x="7811006" y="4041641"/>
            <a:ext cx="0" cy="1776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cxnSp>
        <p:nvCxnSpPr>
          <p:cNvPr id="881" name="Shape 881"/>
          <p:cNvCxnSpPr>
            <a:stCxn id="878" idx="0"/>
            <a:endCxn id="879" idx="2"/>
          </p:cNvCxnSpPr>
          <p:nvPr/>
        </p:nvCxnSpPr>
        <p:spPr>
          <a:xfrm rot="10800000">
            <a:off x="7811121" y="3520559"/>
            <a:ext cx="0" cy="1824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882" name="Shape 882"/>
          <p:cNvSpPr/>
          <p:nvPr/>
        </p:nvSpPr>
        <p:spPr>
          <a:xfrm>
            <a:off x="8020767" y="3857676"/>
            <a:ext cx="372900" cy="341400"/>
          </a:xfrm>
          <a:prstGeom prst="arc">
            <a:avLst>
              <a:gd fmla="val 17597162" name="adj1"/>
              <a:gd fmla="val 10675993" name="adj2"/>
            </a:avLst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3" name="Shape 883"/>
          <p:cNvSpPr/>
          <p:nvPr/>
        </p:nvSpPr>
        <p:spPr>
          <a:xfrm rot="2766595">
            <a:off x="7273632" y="4405504"/>
            <a:ext cx="142367" cy="19710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5796481" y="3702959"/>
            <a:ext cx="932400" cy="338700"/>
          </a:xfrm>
          <a:prstGeom prst="rect">
            <a:avLst/>
          </a:prstGeom>
          <a:solidFill>
            <a:srgbClr val="0070C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GRU layer</a:t>
            </a:r>
          </a:p>
        </p:txBody>
      </p:sp>
      <p:sp>
        <p:nvSpPr>
          <p:cNvPr id="885" name="Shape 885"/>
          <p:cNvSpPr/>
          <p:nvPr/>
        </p:nvSpPr>
        <p:spPr>
          <a:xfrm>
            <a:off x="5610041" y="4219241"/>
            <a:ext cx="1305000" cy="1935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One-hot vector</a:t>
            </a:r>
          </a:p>
        </p:txBody>
      </p:sp>
      <p:sp>
        <p:nvSpPr>
          <p:cNvPr id="886" name="Shape 886"/>
          <p:cNvSpPr/>
          <p:nvPr/>
        </p:nvSpPr>
        <p:spPr>
          <a:xfrm>
            <a:off x="5610041" y="3327076"/>
            <a:ext cx="1305000" cy="193500"/>
          </a:xfrm>
          <a:prstGeom prst="rect">
            <a:avLst/>
          </a:prstGeom>
          <a:solidFill>
            <a:srgbClr val="00CC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Subnet output</a:t>
            </a:r>
          </a:p>
        </p:txBody>
      </p:sp>
      <p:cxnSp>
        <p:nvCxnSpPr>
          <p:cNvPr id="887" name="Shape 887"/>
          <p:cNvCxnSpPr>
            <a:stCxn id="885" idx="0"/>
            <a:endCxn id="884" idx="2"/>
          </p:cNvCxnSpPr>
          <p:nvPr/>
        </p:nvCxnSpPr>
        <p:spPr>
          <a:xfrm rot="10800000">
            <a:off x="6262541" y="4041641"/>
            <a:ext cx="0" cy="1776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cxnSp>
        <p:nvCxnSpPr>
          <p:cNvPr id="888" name="Shape 888"/>
          <p:cNvCxnSpPr>
            <a:stCxn id="884" idx="0"/>
            <a:endCxn id="886" idx="2"/>
          </p:cNvCxnSpPr>
          <p:nvPr/>
        </p:nvCxnSpPr>
        <p:spPr>
          <a:xfrm rot="10800000">
            <a:off x="6262681" y="3520559"/>
            <a:ext cx="0" cy="1824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889" name="Shape 889"/>
          <p:cNvSpPr/>
          <p:nvPr/>
        </p:nvSpPr>
        <p:spPr>
          <a:xfrm>
            <a:off x="6472327" y="3857676"/>
            <a:ext cx="372900" cy="341400"/>
          </a:xfrm>
          <a:prstGeom prst="arc">
            <a:avLst>
              <a:gd fmla="val 17597162" name="adj1"/>
              <a:gd fmla="val 10675993" name="adj2"/>
            </a:avLst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000000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90" name="Shape 890"/>
          <p:cNvSpPr/>
          <p:nvPr/>
        </p:nvSpPr>
        <p:spPr>
          <a:xfrm rot="-2766595">
            <a:off x="6660285" y="4407256"/>
            <a:ext cx="142367" cy="19710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cxnSp>
        <p:nvCxnSpPr>
          <p:cNvPr id="891" name="Shape 891"/>
          <p:cNvCxnSpPr>
            <a:stCxn id="886" idx="0"/>
          </p:cNvCxnSpPr>
          <p:nvPr/>
        </p:nvCxnSpPr>
        <p:spPr>
          <a:xfrm flipH="1" rot="10800000">
            <a:off x="6262541" y="3116776"/>
            <a:ext cx="150600" cy="2103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cxnSp>
        <p:nvCxnSpPr>
          <p:cNvPr id="892" name="Shape 892"/>
          <p:cNvCxnSpPr>
            <a:stCxn id="879" idx="0"/>
          </p:cNvCxnSpPr>
          <p:nvPr/>
        </p:nvCxnSpPr>
        <p:spPr>
          <a:xfrm rot="10800000">
            <a:off x="7718281" y="3116776"/>
            <a:ext cx="92700" cy="2103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893" name="Shape 893"/>
          <p:cNvSpPr/>
          <p:nvPr/>
        </p:nvSpPr>
        <p:spPr>
          <a:xfrm>
            <a:off x="6995761" y="1775624"/>
            <a:ext cx="139800" cy="242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894" name="Shape 894"/>
          <p:cNvSpPr/>
          <p:nvPr/>
        </p:nvSpPr>
        <p:spPr>
          <a:xfrm>
            <a:off x="6413135" y="2923208"/>
            <a:ext cx="1305000" cy="193500"/>
          </a:xfrm>
          <a:prstGeom prst="rect">
            <a:avLst/>
          </a:prstGeom>
          <a:solidFill>
            <a:srgbClr val="00CC0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Weighted output</a:t>
            </a:r>
          </a:p>
        </p:txBody>
      </p:sp>
      <p:sp>
        <p:nvSpPr>
          <p:cNvPr id="895" name="Shape 895"/>
          <p:cNvSpPr/>
          <p:nvPr/>
        </p:nvSpPr>
        <p:spPr>
          <a:xfrm>
            <a:off x="6413135" y="2109122"/>
            <a:ext cx="1305000" cy="193500"/>
          </a:xfrm>
          <a:prstGeom prst="rect">
            <a:avLst/>
          </a:prstGeom>
          <a:solidFill>
            <a:srgbClr val="92D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Scores on items</a:t>
            </a:r>
          </a:p>
        </p:txBody>
      </p:sp>
      <p:cxnSp>
        <p:nvCxnSpPr>
          <p:cNvPr id="896" name="Shape 896"/>
          <p:cNvCxnSpPr>
            <a:endCxn id="895" idx="2"/>
          </p:cNvCxnSpPr>
          <p:nvPr/>
        </p:nvCxnSpPr>
        <p:spPr>
          <a:xfrm rot="10800000">
            <a:off x="7065635" y="2302622"/>
            <a:ext cx="0" cy="1728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cxnSp>
        <p:nvCxnSpPr>
          <p:cNvPr id="897" name="Shape 897"/>
          <p:cNvCxnSpPr>
            <a:stCxn id="894" idx="0"/>
          </p:cNvCxnSpPr>
          <p:nvPr/>
        </p:nvCxnSpPr>
        <p:spPr>
          <a:xfrm flipH="1" rot="10800000">
            <a:off x="7065635" y="2745308"/>
            <a:ext cx="5400" cy="17790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/>
            <a:headEnd len="med" w="med" type="none"/>
            <a:tailEnd len="med" w="med" type="stealth"/>
          </a:ln>
        </p:spPr>
      </p:cxnSp>
      <p:sp>
        <p:nvSpPr>
          <p:cNvPr id="898" name="Shape 898"/>
          <p:cNvSpPr/>
          <p:nvPr/>
        </p:nvSpPr>
        <p:spPr>
          <a:xfrm>
            <a:off x="6915122" y="2479217"/>
            <a:ext cx="312000" cy="266100"/>
          </a:xfrm>
          <a:prstGeom prst="rect">
            <a:avLst/>
          </a:prstGeom>
          <a:solidFill>
            <a:srgbClr val="7F7F7F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f()</a:t>
            </a:r>
          </a:p>
        </p:txBody>
      </p:sp>
      <p:sp>
        <p:nvSpPr>
          <p:cNvPr id="899" name="Shape 899"/>
          <p:cNvSpPr/>
          <p:nvPr/>
        </p:nvSpPr>
        <p:spPr>
          <a:xfrm>
            <a:off x="6714841" y="4616171"/>
            <a:ext cx="654300" cy="24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6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ItemID</a:t>
            </a:r>
          </a:p>
        </p:txBody>
      </p:sp>
      <p:sp>
        <p:nvSpPr>
          <p:cNvPr id="900" name="Shape 900"/>
          <p:cNvSpPr/>
          <p:nvPr/>
        </p:nvSpPr>
        <p:spPr>
          <a:xfrm>
            <a:off x="6410530" y="1500565"/>
            <a:ext cx="1305000" cy="193500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One-hot vector</a:t>
            </a:r>
          </a:p>
        </p:txBody>
      </p:sp>
      <p:sp>
        <p:nvSpPr>
          <p:cNvPr id="901" name="Shape 901"/>
          <p:cNvSpPr/>
          <p:nvPr/>
        </p:nvSpPr>
        <p:spPr>
          <a:xfrm flipH="1" rot="10800000">
            <a:off x="6993156" y="1289657"/>
            <a:ext cx="139800" cy="201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902" name="Shape 902"/>
          <p:cNvSpPr/>
          <p:nvPr/>
        </p:nvSpPr>
        <p:spPr>
          <a:xfrm>
            <a:off x="6584365" y="1047773"/>
            <a:ext cx="1029300" cy="24210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" sz="1000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rPr>
              <a:t>ItemID (next)</a:t>
            </a:r>
          </a:p>
        </p:txBody>
      </p:sp>
      <p:pic>
        <p:nvPicPr>
          <p:cNvPr id="903" name="Shape 9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Experiments with video thumbnails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463000" y="1234049"/>
            <a:ext cx="82179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75" lIns="97550" rIns="97550" tIns="4877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Online video site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712,824 items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Training: 17,419,964 sessions; 69,312,698 events 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Test: 216,725 sessions; 921,202 events</a:t>
            </a:r>
          </a:p>
          <a:p>
            <a:pPr indent="-228600" lvl="2" marL="1371600" rtl="0">
              <a:lnSpc>
                <a:spcPct val="115000"/>
              </a:lnSpc>
              <a:spcBef>
                <a:spcPts val="0"/>
              </a:spcBef>
              <a:buFont typeface="Open Sans"/>
              <a:buChar char="■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Target score compared to only the 50K most popular items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 extraction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GoogLeNet (Caffe) pretrained on ImageNet dataset</a:t>
            </a:r>
          </a:p>
          <a:p>
            <a:pPr indent="-115798" lvl="1" marL="731748" rtl="0">
              <a:lnSpc>
                <a:spcPct val="115000"/>
              </a:lnSpc>
              <a:spcBef>
                <a:spcPts val="534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lnSpc>
                <a:spcPct val="115000"/>
              </a:lnSpc>
              <a:spcBef>
                <a:spcPts val="534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534"/>
              </a:spcBef>
              <a:buNone/>
            </a:pP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228600" lvl="0" marL="457200" rtl="0">
              <a:lnSpc>
                <a:spcPct val="115000"/>
              </a:lnSpc>
              <a:spcBef>
                <a:spcPts val="534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Features: values of the last avg. pooling layer</a:t>
            </a:r>
          </a:p>
          <a:p>
            <a:pPr indent="-228600" lvl="1" marL="914400" rtl="0">
              <a:lnSpc>
                <a:spcPct val="115000"/>
              </a:lnSpc>
              <a:spcBef>
                <a:spcPts val="534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Dense vector of 1024 values</a:t>
            </a:r>
          </a:p>
          <a:p>
            <a:pPr indent="-228600" lvl="1" marL="914400" rtl="0">
              <a:lnSpc>
                <a:spcPct val="115000"/>
              </a:lnSpc>
              <a:spcBef>
                <a:spcPts val="534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Length normalized to 1</a:t>
            </a:r>
          </a:p>
          <a:p>
            <a:pPr indent="-115798" lvl="1" marL="731748" rtl="0">
              <a:lnSpc>
                <a:spcPct val="115000"/>
              </a:lnSpc>
              <a:spcBef>
                <a:spcPts val="534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descr="D:\examples\4\query.jpg" id="910" name="Shape 9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675" y="3106349"/>
            <a:ext cx="1526400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examples\4\top1.jpg" id="911" name="Shape 9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245" y="3121927"/>
            <a:ext cx="2035200" cy="11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9762" y="3106349"/>
            <a:ext cx="2034600" cy="1143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examples\4\top3.jpg" id="913" name="Shape 9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42386" y="3121927"/>
            <a:ext cx="1526400" cy="114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4" name="Shape 914"/>
          <p:cNvCxnSpPr/>
          <p:nvPr/>
        </p:nvCxnSpPr>
        <p:spPr>
          <a:xfrm>
            <a:off x="2022572" y="3678776"/>
            <a:ext cx="2322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id="915" name="Shape 9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going deep?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4678" y="1723728"/>
            <a:ext cx="7033500" cy="10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9537" y="3673553"/>
            <a:ext cx="5316600" cy="8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89974" y="3351424"/>
            <a:ext cx="1539600" cy="119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Experiments with video thumbnails</a:t>
            </a:r>
          </a:p>
        </p:txBody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922" name="Shape 922"/>
          <p:cNvGraphicFramePr/>
          <p:nvPr/>
        </p:nvGraphicFramePr>
        <p:xfrm>
          <a:off x="600435" y="10829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{18137C4B-27D3-4119-BCDA-5A50EBF55BC4}</a:tableStyleId>
              </a:tblPr>
              <a:tblGrid>
                <a:gridCol w="1532250"/>
                <a:gridCol w="988025"/>
                <a:gridCol w="1168725"/>
                <a:gridCol w="1035375"/>
              </a:tblGrid>
              <a:tr h="144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 u="none" cap="none" strike="noStrike"/>
                        <a:t>Method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#Hidden units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Recall@20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MRR@20</a:t>
                      </a:r>
                    </a:p>
                  </a:txBody>
                  <a:tcPr marT="45725" marB="45725" marR="91450" marL="91450"/>
                </a:tc>
              </a:tr>
              <a:tr h="1409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Item-kNN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0.6263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0.3740</a:t>
                      </a:r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ID only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0.6831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0.3847</a:t>
                      </a:r>
                    </a:p>
                  </a:txBody>
                  <a:tcPr marT="45725" marB="45725" marR="91450" marL="91450"/>
                </a:tc>
              </a:tr>
              <a:tr h="118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ID only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200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0.6963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0.3881</a:t>
                      </a:r>
                    </a:p>
                  </a:txBody>
                  <a:tcPr marT="45725" marB="45725" marR="91450" marL="91450"/>
                </a:tc>
              </a:tr>
              <a:tr h="1432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Feature only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0.5367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0.3065</a:t>
                      </a:r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Concat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0.6766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0.3850</a:t>
                      </a:r>
                    </a:p>
                  </a:txBody>
                  <a:tcPr marT="45725" marB="45725" marR="91450" marL="91450"/>
                </a:tc>
              </a:tr>
              <a:tr h="120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P-RNN (naive)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100+100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0.6765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0.4014</a:t>
                      </a:r>
                    </a:p>
                  </a:txBody>
                  <a:tcPr marT="45725" marB="45725" marR="91450" marL="91450"/>
                </a:tc>
              </a:tr>
              <a:tr h="145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P-RNN (res)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100+100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0.7028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600"/>
                        <a:t>0.4440</a:t>
                      </a:r>
                    </a:p>
                  </a:txBody>
                  <a:tcPr marT="45725" marB="45725" marR="91450" marL="91450"/>
                </a:tc>
              </a:tr>
              <a:tr h="203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P-RNN (alt)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100+100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0.6874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0.4331</a:t>
                      </a:r>
                    </a:p>
                  </a:txBody>
                  <a:tcPr marT="45725" marB="45725" marR="91450" marL="91450"/>
                </a:tc>
              </a:tr>
              <a:tr h="12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P-RNN (int)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100+100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lang="en" sz="1600"/>
                        <a:t>0.7040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600"/>
                        <a:t>0.4361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923" name="Shape 9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7080" y="1722617"/>
            <a:ext cx="3679800" cy="23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Shape 9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Experiments on text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-215547" y="1234050"/>
            <a:ext cx="6146400" cy="30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75" lIns="97550" rIns="97550" tIns="4877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Classified ad site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339,055 items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Train: 1,173,094 sessions; 9,011,321 events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Test: 35,741 sessions; 254,857 events</a:t>
            </a:r>
          </a:p>
          <a:p>
            <a:pPr indent="-228600" lvl="2" marL="1371600" rtl="0">
              <a:lnSpc>
                <a:spcPct val="150000"/>
              </a:lnSpc>
              <a:spcBef>
                <a:spcPts val="0"/>
              </a:spcBef>
              <a:buFont typeface="Open Sans"/>
              <a:buChar char="■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Target score compared with all items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Multilanguage user generated titles and item descriptions</a:t>
            </a:r>
          </a:p>
          <a:p>
            <a:pPr indent="-228600" lvl="0" marL="457200" rtl="0">
              <a:lnSpc>
                <a:spcPct val="150000"/>
              </a:lnSpc>
              <a:spcBef>
                <a:spcPts val="1067"/>
              </a:spcBef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 extraction</a:t>
            </a:r>
          </a:p>
          <a:p>
            <a:pPr indent="-228600" lvl="1" marL="914400" rtl="0">
              <a:lnSpc>
                <a:spcPct val="150000"/>
              </a:lnSpc>
              <a:spcBef>
                <a:spcPts val="1067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Concatenated title and description</a:t>
            </a:r>
          </a:p>
          <a:p>
            <a:pPr indent="-228600" lvl="1" marL="914400" rtl="0">
              <a:lnSpc>
                <a:spcPct val="150000"/>
              </a:lnSpc>
              <a:spcBef>
                <a:spcPts val="1067"/>
              </a:spcBef>
              <a:buFont typeface="Open Sans"/>
              <a:buChar char="○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Bi-grams with TF-IDF weighting</a:t>
            </a:r>
          </a:p>
          <a:p>
            <a:pPr indent="-228600" lvl="2" marL="1371600" rtl="0">
              <a:lnSpc>
                <a:spcPct val="150000"/>
              </a:lnSpc>
              <a:spcBef>
                <a:spcPts val="1067"/>
              </a:spcBef>
              <a:buFont typeface="Open Sans"/>
              <a:buChar char="■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Sparse vectors of 1,099,425 length; 5.44 avg. non-zeroes</a:t>
            </a:r>
          </a:p>
          <a:p>
            <a:pPr indent="0" lvl="0" marL="0" rtl="0">
              <a:lnSpc>
                <a:spcPct val="150000"/>
              </a:lnSpc>
              <a:spcBef>
                <a:spcPts val="1067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Shape 9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200" y="1854475"/>
            <a:ext cx="3517800" cy="2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Shape 9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 embeddings with Word2Vec</a:t>
            </a:r>
          </a:p>
        </p:txBody>
      </p:sp>
      <p:sp>
        <p:nvSpPr>
          <p:cNvPr id="938" name="Shape 938"/>
          <p:cNvSpPr txBox="1"/>
          <p:nvPr>
            <p:ph idx="1" type="body"/>
          </p:nvPr>
        </p:nvSpPr>
        <p:spPr>
          <a:xfrm>
            <a:off x="311700" y="1225225"/>
            <a:ext cx="51540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Build dense representations of words that preserve semantics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Contextual Bag-of-words (CBOW)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predict a word give its surrounding words (context)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Skip-gram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Predict a word given its context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Every word has 2 vectors (input and output)</a:t>
            </a:r>
          </a:p>
        </p:txBody>
      </p:sp>
      <p:pic>
        <p:nvPicPr>
          <p:cNvPr id="939" name="Shape 9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600" y="1736800"/>
            <a:ext cx="3738300" cy="21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Word2Vec preserves semantics</a:t>
            </a:r>
          </a:p>
        </p:txBody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46" name="Shape 9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901" y="1601123"/>
            <a:ext cx="7432200" cy="26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" name="Shape 9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997" y="859225"/>
            <a:ext cx="2321332" cy="2158624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Shape 9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Prod2vec [Grbovic et al., 2015]</a:t>
            </a:r>
          </a:p>
        </p:txBody>
      </p:sp>
      <p:sp>
        <p:nvSpPr>
          <p:cNvPr id="953" name="Shape 953"/>
          <p:cNvSpPr txBox="1"/>
          <p:nvPr>
            <p:ph idx="1" type="body"/>
          </p:nvPr>
        </p:nvSpPr>
        <p:spPr>
          <a:xfrm>
            <a:off x="311700" y="1225225"/>
            <a:ext cx="6615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Idea</a:t>
            </a:r>
            <a:r>
              <a:rPr lang="en"/>
              <a:t>: Use word embeddings to model item purchase behavior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Session-based recommendation: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Train item embeddings from sequences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Recommend the next-item with KNN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Extension to metadata </a:t>
            </a:r>
            <a:r>
              <a:rPr lang="en"/>
              <a:t>[Vasile et al., 2016]</a:t>
            </a:r>
          </a:p>
        </p:txBody>
      </p:sp>
      <p:pic>
        <p:nvPicPr>
          <p:cNvPr id="954" name="Shape 9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Shape 9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424" y="3129800"/>
            <a:ext cx="2446474" cy="183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Autoencoders</a:t>
            </a:r>
          </a:p>
        </p:txBody>
      </p:sp>
      <p:sp>
        <p:nvSpPr>
          <p:cNvPr id="961" name="Shape 9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376" y="1415275"/>
            <a:ext cx="3792000" cy="29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5539" y="2536650"/>
            <a:ext cx="1577400" cy="2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250" y="2985185"/>
            <a:ext cx="1781400" cy="2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Shape 9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74702" y="2709527"/>
            <a:ext cx="2169300" cy="2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Personalized Autoencoders [Wu et al, 2016]</a:t>
            </a:r>
          </a:p>
        </p:txBody>
      </p:sp>
      <p:pic>
        <p:nvPicPr>
          <p:cNvPr id="971" name="Shape 9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995" y="1147223"/>
            <a:ext cx="3549300" cy="33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095" y="1089700"/>
            <a:ext cx="1809066" cy="369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DL in RecSys</a:t>
            </a:r>
          </a:p>
        </p:txBody>
      </p:sp>
      <p:sp>
        <p:nvSpPr>
          <p:cNvPr id="979" name="Shape 97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1100" y="229971"/>
            <a:ext cx="1637925" cy="91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425" y="1186225"/>
            <a:ext cx="3913015" cy="3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/>
        </p:nvSpPr>
        <p:spPr>
          <a:xfrm>
            <a:off x="1874150" y="4540225"/>
            <a:ext cx="5923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[</a:t>
            </a:r>
            <a:r>
              <a:rPr lang="en"/>
              <a:t>Deep Neural Networks for YouTube Recommendations, Covington et a. 2016]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Shape 98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DL in RecSys</a:t>
            </a:r>
          </a:p>
        </p:txBody>
      </p:sp>
      <p:sp>
        <p:nvSpPr>
          <p:cNvPr id="988" name="Shape 98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9" name="Shape 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4955"/>
            <a:ext cx="9144000" cy="203453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1874150" y="4540225"/>
            <a:ext cx="59232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[Wide &amp; Deep Learning, Cheng 2016]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Frameworks for DL</a:t>
            </a:r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825" y="1543500"/>
            <a:ext cx="1881774" cy="799486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Shape 997"/>
          <p:cNvSpPr txBox="1"/>
          <p:nvPr/>
        </p:nvSpPr>
        <p:spPr>
          <a:xfrm>
            <a:off x="467825" y="1082625"/>
            <a:ext cx="1881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Caffe</a:t>
            </a:r>
          </a:p>
        </p:txBody>
      </p:sp>
      <p:pic>
        <p:nvPicPr>
          <p:cNvPr id="998" name="Shape 9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8944" y="1675151"/>
            <a:ext cx="1620100" cy="22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Shape 999"/>
          <p:cNvSpPr txBox="1"/>
          <p:nvPr/>
        </p:nvSpPr>
        <p:spPr>
          <a:xfrm>
            <a:off x="2848944" y="1256451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Torch</a:t>
            </a:r>
          </a:p>
        </p:txBody>
      </p:sp>
      <p:pic>
        <p:nvPicPr>
          <p:cNvPr id="1000" name="Shape 1000"/>
          <p:cNvPicPr preferRelativeResize="0"/>
          <p:nvPr/>
        </p:nvPicPr>
        <p:blipFill rotWithShape="1">
          <a:blip r:embed="rId5">
            <a:alphaModFix/>
          </a:blip>
          <a:srcRect b="31191" l="0" r="0" t="0"/>
          <a:stretch/>
        </p:blipFill>
        <p:spPr>
          <a:xfrm>
            <a:off x="5104362" y="2018625"/>
            <a:ext cx="1655274" cy="16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5122000" y="1577490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Theano</a:t>
            </a:r>
          </a:p>
        </p:txBody>
      </p:sp>
      <p:pic>
        <p:nvPicPr>
          <p:cNvPr id="1002" name="Shape 10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5250" y="1321926"/>
            <a:ext cx="1620100" cy="142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7271500" y="828433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Lasagne</a:t>
            </a:r>
          </a:p>
        </p:txBody>
      </p:sp>
      <p:pic>
        <p:nvPicPr>
          <p:cNvPr id="1004" name="Shape 10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6300" y="3476984"/>
            <a:ext cx="1655275" cy="116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Shape 1005"/>
          <p:cNvSpPr txBox="1"/>
          <p:nvPr/>
        </p:nvSpPr>
        <p:spPr>
          <a:xfrm>
            <a:off x="7343925" y="3053458"/>
            <a:ext cx="162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Keras</a:t>
            </a:r>
          </a:p>
        </p:txBody>
      </p:sp>
      <p:pic>
        <p:nvPicPr>
          <p:cNvPr id="1006" name="Shape 10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400" y="2828950"/>
            <a:ext cx="2341796" cy="184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 txBox="1"/>
          <p:nvPr/>
        </p:nvSpPr>
        <p:spPr>
          <a:xfrm>
            <a:off x="409300" y="2410250"/>
            <a:ext cx="1848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200"/>
              <a:t>TensorFlow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5198200" y="3726750"/>
            <a:ext cx="18897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Mxnet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chainer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Nervana’s Neon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Microsoft’s CNTK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000000"/>
                </a:solidFill>
              </a:rPr>
              <a:t>Deeplearning4j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it happening now?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400"/>
              <a:t>Actually it is not :-) →  first papers published in 1970s</a:t>
            </a:r>
            <a:br>
              <a:rPr lang="en" sz="1400"/>
            </a:b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400"/>
              <a:t>Research breakthroughs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Vanishing gradients → layer-wise pretraining, non saturating activations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Difficult training → Adaptive training (Adagrad, Adam, RMSprop)</a:t>
            </a: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en"/>
              <a:t>Overfitting → Dropout regularization</a:t>
            </a:r>
            <a:br>
              <a:rPr lang="en"/>
            </a:b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400"/>
              <a:t>Increase in computational power</a:t>
            </a:r>
            <a:br>
              <a:rPr lang="en" sz="1400"/>
            </a:b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1400"/>
              <a:t>General Purpose GPUs</a:t>
            </a:r>
          </a:p>
        </p:txBody>
      </p:sp>
      <p:pic>
        <p:nvPicPr>
          <p:cNvPr descr="D:\monster.jpg" id="125" name="Shape 125"/>
          <p:cNvPicPr preferRelativeResize="0"/>
          <p:nvPr/>
        </p:nvPicPr>
        <p:blipFill rotWithShape="1">
          <a:blip r:embed="rId3">
            <a:alphaModFix/>
          </a:blip>
          <a:srcRect b="58863" l="29941" r="50936" t="18056"/>
          <a:stretch/>
        </p:blipFill>
        <p:spPr>
          <a:xfrm rot="-5400000">
            <a:off x="5889544" y="2440874"/>
            <a:ext cx="1521900" cy="24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Shape 10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Deep Learning and RecSys</a:t>
            </a:r>
          </a:p>
        </p:txBody>
      </p:sp>
      <p:sp>
        <p:nvSpPr>
          <p:cNvPr id="1014" name="Shape 10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 - yet :-) - revolutionary as in other fields (vision, text, speech)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Remember: DL works well when data has structure!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Sequential recommendation (RNNs, Prod2Vec)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“mimic” MF with autoencoders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complex feature extraction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DLRS workshop @ ACM RecSys!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15" name="Shape 10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300" y="3446125"/>
            <a:ext cx="6232000" cy="16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Credits</a:t>
            </a:r>
          </a:p>
        </p:txBody>
      </p:sp>
      <p:sp>
        <p:nvSpPr>
          <p:cNvPr id="1021" name="Shape 10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Most of the material in this slideshow was taken from some other awesome presentations: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“Deep Learning to the Rescue”, Balazs Hidasi, Budapest Recys Meetup 2016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“Deep Learning for Recsys”, Alexandros Karatzoglou</a:t>
            </a:r>
            <a:r>
              <a:rPr i="1" lang="en" sz="1400"/>
              <a:t>, </a:t>
            </a:r>
            <a:r>
              <a:rPr lang="en" sz="1400"/>
              <a:t>Budapest Recys Meetup 2016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buSzPct val="100000"/>
              <a:buChar char="●"/>
            </a:pPr>
            <a:r>
              <a:rPr lang="en" sz="1400"/>
              <a:t>Slides from the Bay Area Deep Learning school 2016 (Andrej Karpathy, Richard Socher and Quoc V.Le)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027" name="Shape 10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u="sng"/>
              <a:t>DL for RecSys:</a:t>
            </a: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VBPR: Visual Bayesian Personalized Ranking from Implicit Feedback</a:t>
            </a:r>
            <a:r>
              <a:rPr lang="en" sz="1200"/>
              <a:t>, He et al., 2016</a:t>
            </a: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Deep content-based music recommendation</a:t>
            </a:r>
            <a:r>
              <a:rPr lang="en" sz="1200"/>
              <a:t>, van den Oord et al., 2013</a:t>
            </a:r>
          </a:p>
          <a:p>
            <a:pPr indent="0" lvl="0" marL="0" rtl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Session-based Recommendations with Recurrent Neural Networks</a:t>
            </a:r>
            <a:r>
              <a:rPr lang="en" sz="1200"/>
              <a:t>, Hidasi et al., 2015</a:t>
            </a:r>
          </a:p>
          <a:p>
            <a:pPr indent="-69850" lvl="0" marL="0" rtl="0">
              <a:spcBef>
                <a:spcPts val="0"/>
              </a:spcBef>
              <a:spcAft>
                <a:spcPts val="4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/>
              <a:t>Parallel Recurrent Neural Network Architectures for Feature-rich Session-based Recommendations</a:t>
            </a:r>
            <a:r>
              <a:rPr lang="en" sz="1200"/>
              <a:t>, Hidasi et al, 2016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E-commerce in Your Inbox: Product Recommendations at Scale</a:t>
            </a:r>
            <a:r>
              <a:rPr lang="en" sz="1200"/>
              <a:t>, Grbovic et al., 2015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Meta-Prod2Vec - Product Embeddings Using Side-Information for Recommendation</a:t>
            </a:r>
            <a:r>
              <a:rPr lang="en" sz="1200"/>
              <a:t>, Vasile et al., 2016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Collaborative Denoising Auto-Encoders for Top-N Recommender Systems</a:t>
            </a:r>
            <a:r>
              <a:rPr lang="en" sz="1200"/>
              <a:t>, Wu et al., 2016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Deep Neural Networks for YouTube Recommendatio</a:t>
            </a:r>
            <a:r>
              <a:rPr lang="en" sz="1200"/>
              <a:t>ns, Covington et al 2016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Wide &amp; Deep Learning</a:t>
            </a:r>
            <a:r>
              <a:rPr lang="en" sz="1200"/>
              <a:t>, Cheng et al. 2016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1033" name="Shape 10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u="sng"/>
              <a:t>CNNs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ImageNet Classification with Deep Convolutional Neural Networks</a:t>
            </a:r>
            <a:r>
              <a:rPr lang="en" sz="1200"/>
              <a:t>, Krizhevsky et al., 2012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Going Deeper with Convolutions, </a:t>
            </a:r>
            <a:r>
              <a:rPr lang="en" sz="1200"/>
              <a:t>Szegedy et al., ‎2014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Deep Residual Learning for Image Recognition</a:t>
            </a:r>
            <a:r>
              <a:rPr lang="en" sz="1200"/>
              <a:t>, He et al., 2015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 u="sng"/>
              <a:t>RNNs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Long short-term memory</a:t>
            </a:r>
            <a:r>
              <a:rPr lang="en" sz="1200"/>
              <a:t>, Hochreiter et al., 1997</a:t>
            </a:r>
          </a:p>
          <a:p>
            <a:pPr indent="-6985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ct val="91666"/>
              <a:buFont typeface="Arial"/>
              <a:buNone/>
            </a:pPr>
            <a:r>
              <a:rPr i="1" lang="en" sz="1200"/>
              <a:t>Empirical Evaluation of Gated Recurrent Neural Networks on Sequence Modeling</a:t>
            </a:r>
            <a:r>
              <a:rPr lang="en" sz="1200"/>
              <a:t>, Chung et al., 2014</a:t>
            </a: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10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interesting resources(just a few...)</a:t>
            </a:r>
          </a:p>
        </p:txBody>
      </p:sp>
      <p:sp>
        <p:nvSpPr>
          <p:cNvPr id="1039" name="Shape 1039"/>
          <p:cNvSpPr txBox="1"/>
          <p:nvPr>
            <p:ph idx="1" type="body"/>
          </p:nvPr>
        </p:nvSpPr>
        <p:spPr>
          <a:xfrm>
            <a:off x="311700" y="1225225"/>
            <a:ext cx="8520600" cy="371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Notes on </a:t>
            </a:r>
            <a:r>
              <a:rPr lang="en" sz="1400"/>
              <a:t>Backpropagation: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https://medium.com/@karpathy/yes-you-should-understand-backprop-e2f06eab496b#.yfvzwqilv</a:t>
            </a:r>
            <a:r>
              <a:rPr lang="en" sz="1400"/>
              <a:t> 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http://cs231n.github.io/optimization-2/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Notes on Gradient descent: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http://sebastianruder.com/optimizing-gradient-descent/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Notes on RNNs: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http://karpathy.github.io/2015/05/21/rnn-effectiveness/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/>
              <a:t>Online courses: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http://cs231n.stanford.edu/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idx="1" type="body"/>
          </p:nvPr>
        </p:nvSpPr>
        <p:spPr>
          <a:xfrm>
            <a:off x="2289000" y="1651550"/>
            <a:ext cx="45660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4A86E8"/>
                </a:solidFill>
              </a:rPr>
              <a:t>Thank you!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 sz="3000">
                <a:solidFill>
                  <a:srgbClr val="4A86E8"/>
                </a:solidFill>
              </a:rPr>
              <a:t>Any (deep) question?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56" name="Shape 10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Shape 10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62" y="1695468"/>
            <a:ext cx="2558400" cy="27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Shape 10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47827" y="2269360"/>
            <a:ext cx="5235900" cy="15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Shape 1059"/>
          <p:cNvSpPr txBox="1"/>
          <p:nvPr/>
        </p:nvSpPr>
        <p:spPr>
          <a:xfrm>
            <a:off x="829440" y="4741530"/>
            <a:ext cx="8045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7425" lIns="74825" rIns="74825" tIns="37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lang="en" sz="15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Standford CS231n: Convolutional Neural Networks for Visual Recognition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65" name="Shape 10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Shape 10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9" y="1133578"/>
            <a:ext cx="9143100" cy="295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72" name="Shape 10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Shape 10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9" y="940566"/>
            <a:ext cx="9143100" cy="3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Neural model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750" y="1186223"/>
            <a:ext cx="6692100" cy="34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Shape 1078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79" name="Shape 10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Shape 10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9" y="1052503"/>
            <a:ext cx="9143100" cy="31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86" name="Shape 1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Shape 10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9" y="966774"/>
            <a:ext cx="9143100" cy="36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/>
        </p:nvSpPr>
        <p:spPr>
          <a:xfrm>
            <a:off x="457171" y="205014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lang="en" sz="37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Networks</a:t>
            </a:r>
          </a:p>
        </p:txBody>
      </p:sp>
      <p:pic>
        <p:nvPicPr>
          <p:cNvPr id="1093" name="Shape 1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736" y="3048512"/>
            <a:ext cx="1085400" cy="3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Shape 10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29" y="1336632"/>
            <a:ext cx="9143100" cy="255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neuron (a.k.a. unit)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036" y="1639527"/>
            <a:ext cx="4972500" cy="25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/>
        </p:nvSpPr>
        <p:spPr>
          <a:xfrm>
            <a:off x="4327150" y="2730250"/>
            <a:ext cx="435300" cy="4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" sz="1800"/>
              <a:t>g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4354350" y="3535775"/>
            <a:ext cx="435300" cy="4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/>
              <a:t>b</a:t>
            </a:r>
            <a:r>
              <a:rPr b="1" baseline="-25000" i="1" lang="en" sz="1800"/>
              <a:t>i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5157025" y="2634975"/>
            <a:ext cx="435300" cy="4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sz="1800"/>
              <a:t>y</a:t>
            </a:r>
            <a:r>
              <a:rPr b="1" baseline="-25000" i="1" lang="en" sz="1800"/>
              <a:t>i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525" y="2455763"/>
            <a:ext cx="3134999" cy="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